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16" r:id="rId1"/>
  </p:sldMasterIdLst>
  <p:notesMasterIdLst>
    <p:notesMasterId r:id="rId26"/>
  </p:notesMasterIdLst>
  <p:sldIdLst>
    <p:sldId id="256" r:id="rId2"/>
    <p:sldId id="307" r:id="rId3"/>
    <p:sldId id="332" r:id="rId4"/>
    <p:sldId id="333" r:id="rId5"/>
    <p:sldId id="323" r:id="rId6"/>
    <p:sldId id="324" r:id="rId7"/>
    <p:sldId id="325" r:id="rId8"/>
    <p:sldId id="334" r:id="rId9"/>
    <p:sldId id="335" r:id="rId10"/>
    <p:sldId id="337" r:id="rId11"/>
    <p:sldId id="336" r:id="rId12"/>
    <p:sldId id="326" r:id="rId13"/>
    <p:sldId id="338" r:id="rId14"/>
    <p:sldId id="339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30" r:id="rId24"/>
    <p:sldId id="281" r:id="rId25"/>
  </p:sldIdLst>
  <p:sldSz cx="9144000" cy="5143500" type="screen16x9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7876"/>
    <a:srgbClr val="FFE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276"/>
  </p:normalViewPr>
  <p:slideViewPr>
    <p:cSldViewPr snapToGrid="0" snapToObjects="1">
      <p:cViewPr varScale="1">
        <p:scale>
          <a:sx n="126" d="100"/>
          <a:sy n="126" d="100"/>
        </p:scale>
        <p:origin x="570" y="12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-126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53D76-D875-624C-A1A4-438CF02A64BD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E3CCA-5023-674F-AA86-4BEF8848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3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r>
              <a:rPr lang="en-US" baseline="0" dirty="0" smtClean="0"/>
              <a:t> that SAS has added ODS graphics and has added the functionality of PROC LAYOUT, you can produce high quality graphics dynamically – no more using excel to generated charts…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74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5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43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42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42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985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181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85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73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660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09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499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106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7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33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31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77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27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48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51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E3CCA-5023-674F-AA86-4BEF884842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3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6x9_girl1_GrnBlu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" y="0"/>
            <a:ext cx="9142689" cy="51435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038350" y="3886200"/>
            <a:ext cx="5067300" cy="457200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PUT YOUR TITLE HERE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2933700" y="4343400"/>
            <a:ext cx="3276600" cy="400050"/>
          </a:xfrm>
        </p:spPr>
        <p:txBody>
          <a:bodyPr/>
          <a:lstStyle>
            <a:lvl1pPr marL="0" indent="0" algn="ctr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pic>
        <p:nvPicPr>
          <p:cNvPr id="4" name="Picture 3" descr="8451_logo_white_FA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166" y="2249216"/>
            <a:ext cx="1525668" cy="55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8253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/>
          </p:cNvSpPr>
          <p:nvPr userDrawn="1"/>
        </p:nvSpPr>
        <p:spPr bwMode="auto">
          <a:xfrm>
            <a:off x="4800600" y="1366877"/>
            <a:ext cx="3784600" cy="26289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>
              <a:defRPr/>
            </a:pPr>
            <a:endParaRPr lang="en-US" sz="1600" dirty="0">
              <a:solidFill>
                <a:srgbClr val="4E4E4E"/>
              </a:solidFill>
              <a:latin typeface="Helvetica" charset="0"/>
              <a:cs typeface="Helvetica" charset="0"/>
              <a:sym typeface="Helvetica" charset="0"/>
            </a:endParaRPr>
          </a:p>
          <a:p>
            <a:pPr algn="l">
              <a:defRPr/>
            </a:pPr>
            <a:endParaRPr lang="en-US" dirty="0">
              <a:cs typeface="Helvetica Light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" y="4791920"/>
            <a:ext cx="9144000" cy="362163"/>
          </a:xfrm>
          <a:prstGeom prst="rect">
            <a:avLst/>
          </a:prstGeom>
          <a:solidFill>
            <a:schemeClr val="tx1">
              <a:alpha val="9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3" name="AutoShape 10"/>
          <p:cNvSpPr>
            <a:spLocks/>
          </p:cNvSpPr>
          <p:nvPr userDrawn="1"/>
        </p:nvSpPr>
        <p:spPr bwMode="auto">
          <a:xfrm>
            <a:off x="304800" y="4849284"/>
            <a:ext cx="3316288" cy="1774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defTabSz="355600">
              <a:defRPr/>
            </a:pPr>
            <a:r>
              <a:rPr lang="en-US" sz="800" b="0" kern="1200" dirty="0" smtClean="0">
                <a:solidFill>
                  <a:schemeClr val="bg1"/>
                </a:solidFill>
                <a:latin typeface="Helvetica"/>
                <a:ea typeface="+mn-ea"/>
                <a:cs typeface="Helvetica"/>
                <a:sym typeface="Helvetica" charset="0"/>
              </a:rPr>
              <a:t>© 84.51</a:t>
            </a:r>
            <a:r>
              <a:rPr lang="en-US" sz="800" b="0" kern="1200" baseline="0" dirty="0" smtClean="0">
                <a:solidFill>
                  <a:schemeClr val="bg1"/>
                </a:solidFill>
                <a:latin typeface="Helvetica"/>
                <a:ea typeface="+mn-ea"/>
                <a:cs typeface="Helvetica"/>
                <a:sym typeface="Helvetica" charset="0"/>
              </a:rPr>
              <a:t>°  </a:t>
            </a:r>
            <a:r>
              <a:rPr lang="en-US" sz="800" b="0" kern="1200" dirty="0" smtClean="0">
                <a:solidFill>
                  <a:schemeClr val="bg1"/>
                </a:solidFill>
                <a:latin typeface="Helvetica"/>
                <a:ea typeface="+mn-ea"/>
                <a:cs typeface="Helvetica"/>
                <a:sym typeface="Helvetica" charset="0"/>
              </a:rPr>
              <a:t>2017  |  Confidential </a:t>
            </a:r>
            <a:endParaRPr lang="en-US" sz="800" b="0" kern="1200" dirty="0">
              <a:solidFill>
                <a:schemeClr val="bg1"/>
              </a:solidFill>
              <a:latin typeface="Helvetica"/>
              <a:ea typeface="+mn-ea"/>
              <a:cs typeface="Helvetica"/>
            </a:endParaRPr>
          </a:p>
        </p:txBody>
      </p:sp>
      <p:pic>
        <p:nvPicPr>
          <p:cNvPr id="14" name="Picture 13" descr="8451_logo_white_FA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264" y="4879987"/>
            <a:ext cx="543470" cy="197896"/>
          </a:xfrm>
          <a:prstGeom prst="rect">
            <a:avLst/>
          </a:prstGeom>
        </p:spPr>
      </p:pic>
      <p:sp>
        <p:nvSpPr>
          <p:cNvPr id="15" name="Rectangle 6"/>
          <p:cNvSpPr txBox="1">
            <a:spLocks noChangeArrowheads="1"/>
          </p:cNvSpPr>
          <p:nvPr userDrawn="1"/>
        </p:nvSpPr>
        <p:spPr>
          <a:xfrm>
            <a:off x="8610600" y="4811872"/>
            <a:ext cx="304800" cy="322263"/>
          </a:xfrm>
          <a:prstGeom prst="rect">
            <a:avLst/>
          </a:prstGeom>
          <a:ln/>
        </p:spPr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fld id="{CDFA9A1B-266E-9448-8406-112458D4C618}" type="slidenum">
              <a:rPr lang="en-GB" sz="800" b="1">
                <a:solidFill>
                  <a:schemeClr val="bg1"/>
                </a:solidFill>
                <a:cs typeface="+mn-cs"/>
              </a:rPr>
              <a:pPr algn="ctr" eaLnBrk="1" hangingPunct="1">
                <a:defRPr/>
              </a:pPr>
              <a:t>‹#›</a:t>
            </a:fld>
            <a:endParaRPr lang="en-GB" sz="8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08015" y="524936"/>
            <a:ext cx="792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aseline="0"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noProof="0" dirty="0" smtClean="0"/>
              <a:t>PUT YOUR TITLE HERE IN ALL CAPS</a:t>
            </a:r>
            <a:br>
              <a:rPr lang="en-GB" noProof="0" dirty="0" smtClean="0"/>
            </a:br>
            <a:endParaRPr lang="en-GB" noProof="0" dirty="0" smtClean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905936"/>
            <a:ext cx="7926388" cy="30480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Optional text here – align to left of main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19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84667" y="0"/>
            <a:ext cx="9249833" cy="51540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6" name="AutoShape 9"/>
          <p:cNvSpPr>
            <a:spLocks/>
          </p:cNvSpPr>
          <p:nvPr userDrawn="1"/>
        </p:nvSpPr>
        <p:spPr bwMode="auto">
          <a:xfrm>
            <a:off x="1244600" y="1416212"/>
            <a:ext cx="1422400" cy="76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CE4E6"/>
          </a:solidFill>
          <a:ln>
            <a:noFill/>
          </a:ln>
          <a:effectLst>
            <a:outerShdw blurRad="38100" dist="25400" dir="5400000" algn="ctr" rotWithShape="0">
              <a:srgbClr val="000000">
                <a:alpha val="0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defRPr/>
            </a:pPr>
            <a:endParaRPr lang="en-US" sz="2400">
              <a:cs typeface="Helvetica Light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143000" y="578012"/>
            <a:ext cx="6705600" cy="533400"/>
          </a:xfrm>
        </p:spPr>
        <p:txBody>
          <a:bodyPr anchor="b">
            <a:no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INSERT TEXT HERE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035212"/>
            <a:ext cx="6705600" cy="381000"/>
          </a:xfrm>
        </p:spPr>
        <p:txBody>
          <a:bodyPr/>
          <a:lstStyle>
            <a:lvl1pPr marL="0" indent="0">
              <a:buNone/>
              <a:defRPr i="1" baseline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i="1" dirty="0" smtClean="0"/>
              <a:t>Optional text here – align left of main headline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0634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x9_bg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238250" y="2033337"/>
            <a:ext cx="6667500" cy="685800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TRANSITION SLIDE: INSERT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879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6x9_bg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238250" y="2033337"/>
            <a:ext cx="6667500" cy="685800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TRANSITION SLIDE: INSERT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38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ansitional_5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7536"/>
          <a:stretch/>
        </p:blipFill>
        <p:spPr bwMode="auto">
          <a:xfrm>
            <a:off x="0" y="0"/>
            <a:ext cx="9203257" cy="657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2925228" y="2114550"/>
            <a:ext cx="3352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rPr>
              <a:t>THANK 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rPr>
              <a:t>YOU!</a:t>
            </a:r>
            <a:endParaRPr lang="en-US" sz="3200" b="1" dirty="0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</p:txBody>
      </p:sp>
      <p:pic>
        <p:nvPicPr>
          <p:cNvPr id="5" name="Picture 4" descr="8451_logo_white_FA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295" y="3594625"/>
            <a:ext cx="1719410" cy="62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0742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08014" y="457200"/>
            <a:ext cx="79279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noProof="0" dirty="0" smtClean="0"/>
              <a:t>Use sentence case titles and bold key word(s)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endParaRPr lang="en-US" noProof="0" dirty="0" smtClean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1"/>
          </p:nvPr>
        </p:nvSpPr>
        <p:spPr>
          <a:xfrm>
            <a:off x="608014" y="971550"/>
            <a:ext cx="7927975" cy="3713560"/>
          </a:xfrm>
        </p:spPr>
        <p:txBody>
          <a:bodyPr/>
          <a:lstStyle>
            <a:lvl1pPr>
              <a:defRPr>
                <a:latin typeface="+mn-lt"/>
                <a:ea typeface="Arial" charset="0"/>
                <a:cs typeface="Arial" charset="0"/>
              </a:defRPr>
            </a:lvl1pPr>
            <a:lvl5pPr>
              <a:defRPr sz="11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54349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No Pixal - No Imag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4"/>
          <p:cNvSpPr>
            <a:spLocks/>
          </p:cNvSpPr>
          <p:nvPr userDrawn="1"/>
        </p:nvSpPr>
        <p:spPr bwMode="auto">
          <a:xfrm>
            <a:off x="4800600" y="1366877"/>
            <a:ext cx="3784600" cy="26289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>
              <a:defRPr/>
            </a:pPr>
            <a:endParaRPr lang="en-US" sz="1200" dirty="0">
              <a:solidFill>
                <a:srgbClr val="4E4E4E"/>
              </a:solidFill>
              <a:latin typeface="Helvetica" charset="0"/>
              <a:cs typeface="Helvetica" charset="0"/>
              <a:sym typeface="Helvetica" charset="0"/>
            </a:endParaRPr>
          </a:p>
          <a:p>
            <a:pPr algn="l">
              <a:defRPr/>
            </a:pPr>
            <a:endParaRPr lang="en-US" sz="1050" dirty="0">
              <a:cs typeface="Helvetica Light" charset="0"/>
            </a:endParaRP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1143000"/>
            <a:ext cx="7975600" cy="3086100"/>
          </a:xfrm>
        </p:spPr>
        <p:txBody>
          <a:bodyPr>
            <a:normAutofit/>
          </a:bodyPr>
          <a:lstStyle>
            <a:lvl1pPr marL="214313" indent="-214313">
              <a:buFont typeface="Wingdings" panose="05000000000000000000" pitchFamily="2" charset="2"/>
              <a:buChar char="§"/>
              <a:defRPr sz="1200" baseline="0">
                <a:latin typeface="+mn-lt"/>
                <a:ea typeface="Arial" charset="0"/>
                <a:cs typeface="Arial" charset="0"/>
              </a:defRPr>
            </a:lvl1pPr>
            <a:lvl2pPr marL="534591" indent="-197644">
              <a:buFont typeface="Courier New" panose="02070309020205020404" pitchFamily="49" charset="0"/>
              <a:buChar char="o"/>
              <a:defRPr sz="1050" baseline="0">
                <a:latin typeface="+mn-lt"/>
                <a:ea typeface="Arial" charset="0"/>
                <a:cs typeface="Arial" charset="0"/>
              </a:defRPr>
            </a:lvl2pPr>
            <a:lvl3pPr>
              <a:defRPr sz="975">
                <a:latin typeface="+mn-lt"/>
                <a:ea typeface="Arial" charset="0"/>
                <a:cs typeface="Arial" charset="0"/>
              </a:defRPr>
            </a:lvl3pPr>
          </a:lstStyle>
          <a:p>
            <a:pPr lvl="0"/>
            <a:r>
              <a:rPr lang="en-US" dirty="0" smtClean="0"/>
              <a:t>Click to add content – use HELVETICA 16 pt. font</a:t>
            </a:r>
          </a:p>
          <a:p>
            <a:pPr lvl="1"/>
            <a:r>
              <a:rPr lang="en-US" dirty="0" smtClean="0"/>
              <a:t>Click to add content – 14 pt. font</a:t>
            </a:r>
          </a:p>
          <a:p>
            <a:pPr lvl="2"/>
            <a:r>
              <a:rPr lang="en-US" dirty="0" smtClean="0"/>
              <a:t>Click to add content – 13 </a:t>
            </a:r>
            <a:r>
              <a:rPr lang="en-US" dirty="0" err="1" smtClean="0"/>
              <a:t>pt</a:t>
            </a:r>
            <a:r>
              <a:rPr lang="en-US" dirty="0" smtClean="0"/>
              <a:t> font</a:t>
            </a:r>
            <a:endParaRPr lang="en-US" dirty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08014" y="457200"/>
            <a:ext cx="79279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baseline="0">
                <a:latin typeface="+mj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noProof="0" dirty="0" smtClean="0"/>
              <a:t>PUT YOUR TITLE HERE IN ALL CAPS</a:t>
            </a:r>
            <a:br>
              <a:rPr lang="en-GB" noProof="0" dirty="0" smtClean="0"/>
            </a:br>
            <a:endParaRPr lang="en-GB" noProof="0" dirty="0" smtClean="0"/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742950"/>
            <a:ext cx="7926388" cy="228600"/>
          </a:xfrm>
        </p:spPr>
        <p:txBody>
          <a:bodyPr>
            <a:noAutofit/>
          </a:bodyPr>
          <a:lstStyle>
            <a:lvl1pPr marL="0" indent="0">
              <a:buNone/>
              <a:defRPr sz="1350" b="0" i="1"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Optional text here – align to left of main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891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.9_girl4_PnkOrng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022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038350" y="3886200"/>
            <a:ext cx="5067300" cy="457200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PUT YOUR TITLE HERE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2933700" y="4343400"/>
            <a:ext cx="3276600" cy="400050"/>
          </a:xfrm>
        </p:spPr>
        <p:txBody>
          <a:bodyPr/>
          <a:lstStyle>
            <a:lvl1pPr marL="0" indent="0" algn="ctr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pic>
        <p:nvPicPr>
          <p:cNvPr id="4" name="Picture 3" descr="8451_logo_white_FA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166" y="2249216"/>
            <a:ext cx="1525668" cy="55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93724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038350" y="3886200"/>
            <a:ext cx="5067300" cy="457200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PUT YOUR TITLE HERE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2933700" y="4343400"/>
            <a:ext cx="3276600" cy="400050"/>
          </a:xfrm>
        </p:spPr>
        <p:txBody>
          <a:bodyPr/>
          <a:lstStyle>
            <a:lvl1pPr marL="0" indent="0" algn="ctr">
              <a:buFontTx/>
              <a:buNone/>
              <a:defRPr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167" y="2249216"/>
            <a:ext cx="1525668" cy="5555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1530" y="-301529"/>
            <a:ext cx="1204687" cy="180774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939313" y="3335753"/>
            <a:ext cx="1204687" cy="18077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0"/>
            <a:ext cx="602344" cy="60234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135" y="0"/>
            <a:ext cx="602344" cy="60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67552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9"/>
          <p:cNvSpPr>
            <a:spLocks/>
          </p:cNvSpPr>
          <p:nvPr userDrawn="1"/>
        </p:nvSpPr>
        <p:spPr bwMode="auto">
          <a:xfrm>
            <a:off x="1244600" y="1416212"/>
            <a:ext cx="1422400" cy="76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CE4E6"/>
          </a:solidFill>
          <a:ln>
            <a:noFill/>
          </a:ln>
          <a:effectLst>
            <a:outerShdw blurRad="38100" dist="25400" dir="5400000" algn="ctr" rotWithShape="0">
              <a:srgbClr val="000000">
                <a:alpha val="0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defRPr/>
            </a:pPr>
            <a:endParaRPr lang="en-US" sz="2400">
              <a:cs typeface="Helvetica Light" charset="0"/>
            </a:endParaRP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143000" y="578012"/>
            <a:ext cx="6705600" cy="533400"/>
          </a:xfrm>
        </p:spPr>
        <p:txBody>
          <a:bodyPr anchor="b">
            <a:noAutofit/>
          </a:bodyPr>
          <a:lstStyle>
            <a:lvl1pPr marL="0" indent="0" algn="l">
              <a:buNone/>
              <a:defRPr sz="2400" baseline="0">
                <a:latin typeface="+mj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INSERT TEXT HERE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035212"/>
            <a:ext cx="6705600" cy="381000"/>
          </a:xfrm>
        </p:spPr>
        <p:txBody>
          <a:bodyPr/>
          <a:lstStyle>
            <a:lvl1pPr marL="0" indent="0">
              <a:buNone/>
              <a:defRPr i="1" baseline="0"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i="1" dirty="0" smtClean="0"/>
              <a:t>Optional text here – align left of main headline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762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No Imag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/>
          </p:cNvSpPr>
          <p:nvPr userDrawn="1"/>
        </p:nvSpPr>
        <p:spPr bwMode="auto">
          <a:xfrm>
            <a:off x="4800600" y="1366877"/>
            <a:ext cx="3784600" cy="26289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>
              <a:defRPr/>
            </a:pPr>
            <a:endParaRPr lang="en-US" sz="1600" dirty="0">
              <a:solidFill>
                <a:srgbClr val="4E4E4E"/>
              </a:solidFill>
              <a:latin typeface="Helvetica" charset="0"/>
              <a:cs typeface="Helvetica" charset="0"/>
              <a:sym typeface="Helvetica" charset="0"/>
            </a:endParaRPr>
          </a:p>
          <a:p>
            <a:pPr algn="l">
              <a:defRPr/>
            </a:pPr>
            <a:endParaRPr lang="en-US" dirty="0">
              <a:cs typeface="Helvetica Light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1354660"/>
            <a:ext cx="7975600" cy="3086100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600" baseline="0">
                <a:latin typeface="+mn-lt"/>
                <a:ea typeface="Arial" charset="0"/>
                <a:cs typeface="Arial" charset="0"/>
              </a:defRPr>
            </a:lvl1pPr>
            <a:lvl2pPr marL="712788" indent="-263525">
              <a:buFont typeface="Courier New" panose="02070309020205020404" pitchFamily="49" charset="0"/>
              <a:buChar char="o"/>
              <a:defRPr sz="1400" baseline="0">
                <a:latin typeface="+mn-lt"/>
                <a:ea typeface="Arial" charset="0"/>
                <a:cs typeface="Arial" charset="0"/>
              </a:defRPr>
            </a:lvl2pPr>
            <a:lvl3pPr>
              <a:defRPr sz="1200">
                <a:latin typeface="+mn-lt"/>
                <a:ea typeface="Arial" charset="0"/>
                <a:cs typeface="Arial" charset="0"/>
              </a:defRPr>
            </a:lvl3pPr>
          </a:lstStyle>
          <a:p>
            <a:pPr lvl="0"/>
            <a:r>
              <a:rPr lang="en-US" dirty="0" smtClean="0"/>
              <a:t>Click to add content – use HELVETICA 16 pt. font</a:t>
            </a:r>
          </a:p>
          <a:p>
            <a:pPr lvl="1"/>
            <a:r>
              <a:rPr lang="en-US" dirty="0" smtClean="0"/>
              <a:t>Click to add content – 14 pt. font</a:t>
            </a:r>
          </a:p>
          <a:p>
            <a:pPr lvl="2"/>
            <a:r>
              <a:rPr lang="en-US" dirty="0" smtClean="0"/>
              <a:t>Click to add content – 12 </a:t>
            </a:r>
            <a:r>
              <a:rPr lang="en-US" dirty="0" err="1" smtClean="0"/>
              <a:t>pt</a:t>
            </a:r>
            <a:r>
              <a:rPr lang="en-US" dirty="0" smtClean="0"/>
              <a:t> font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 flipV="1">
            <a:off x="-1" y="4791920"/>
            <a:ext cx="9144000" cy="362163"/>
          </a:xfrm>
          <a:prstGeom prst="rect">
            <a:avLst/>
          </a:prstGeom>
          <a:solidFill>
            <a:schemeClr val="tx1">
              <a:alpha val="9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7" name="AutoShape 10"/>
          <p:cNvSpPr>
            <a:spLocks/>
          </p:cNvSpPr>
          <p:nvPr userDrawn="1"/>
        </p:nvSpPr>
        <p:spPr bwMode="auto">
          <a:xfrm>
            <a:off x="304800" y="4849284"/>
            <a:ext cx="3316288" cy="1774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defTabSz="355600">
              <a:defRPr/>
            </a:pPr>
            <a:r>
              <a:rPr lang="en-US" sz="800" b="0" kern="1200" dirty="0" smtClean="0">
                <a:solidFill>
                  <a:schemeClr val="bg1"/>
                </a:solidFill>
                <a:latin typeface="Helvetica"/>
                <a:ea typeface="+mn-ea"/>
                <a:cs typeface="Helvetica"/>
                <a:sym typeface="Helvetica" charset="0"/>
              </a:rPr>
              <a:t>© 84.51</a:t>
            </a:r>
            <a:r>
              <a:rPr lang="en-US" sz="800" b="0" kern="1200" baseline="0" dirty="0" smtClean="0">
                <a:solidFill>
                  <a:schemeClr val="bg1"/>
                </a:solidFill>
                <a:latin typeface="Helvetica"/>
                <a:ea typeface="+mn-ea"/>
                <a:cs typeface="Helvetica"/>
                <a:sym typeface="Helvetica" charset="0"/>
              </a:rPr>
              <a:t>°  </a:t>
            </a:r>
            <a:r>
              <a:rPr lang="en-US" sz="800" b="0" kern="1200" dirty="0" smtClean="0">
                <a:solidFill>
                  <a:schemeClr val="bg1"/>
                </a:solidFill>
                <a:latin typeface="Helvetica"/>
                <a:ea typeface="+mn-ea"/>
                <a:cs typeface="Helvetica"/>
                <a:sym typeface="Helvetica" charset="0"/>
              </a:rPr>
              <a:t>2017</a:t>
            </a:r>
            <a:endParaRPr lang="en-US" sz="800" b="0" kern="1200" dirty="0">
              <a:solidFill>
                <a:schemeClr val="bg1"/>
              </a:solidFill>
              <a:latin typeface="Helvetica"/>
              <a:ea typeface="+mn-ea"/>
              <a:cs typeface="Helvetica"/>
            </a:endParaRPr>
          </a:p>
        </p:txBody>
      </p:sp>
      <p:pic>
        <p:nvPicPr>
          <p:cNvPr id="19" name="Picture 18" descr="8451_logo_white_FA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264" y="4879987"/>
            <a:ext cx="543470" cy="197896"/>
          </a:xfrm>
          <a:prstGeom prst="rect">
            <a:avLst/>
          </a:prstGeom>
        </p:spPr>
      </p:pic>
      <p:sp>
        <p:nvSpPr>
          <p:cNvPr id="20" name="Rectangle 6"/>
          <p:cNvSpPr txBox="1">
            <a:spLocks noChangeArrowheads="1"/>
          </p:cNvSpPr>
          <p:nvPr userDrawn="1"/>
        </p:nvSpPr>
        <p:spPr>
          <a:xfrm>
            <a:off x="8610600" y="4811872"/>
            <a:ext cx="304800" cy="322263"/>
          </a:xfrm>
          <a:prstGeom prst="rect">
            <a:avLst/>
          </a:prstGeom>
          <a:ln/>
        </p:spPr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fld id="{CDFA9A1B-266E-9448-8406-112458D4C618}" type="slidenum">
              <a:rPr lang="en-GB" sz="800" b="1">
                <a:solidFill>
                  <a:schemeClr val="bg1"/>
                </a:solidFill>
                <a:cs typeface="+mn-cs"/>
              </a:rPr>
              <a:pPr algn="ctr" eaLnBrk="1" hangingPunct="1">
                <a:defRPr/>
              </a:pPr>
              <a:t>‹#›</a:t>
            </a:fld>
            <a:endParaRPr lang="en-GB" sz="8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08015" y="524936"/>
            <a:ext cx="792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aseline="0">
                <a:latin typeface="+mj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noProof="0" dirty="0" smtClean="0"/>
              <a:t>PUT YOUR TITLE HERE IN ALL CAPS</a:t>
            </a:r>
            <a:br>
              <a:rPr lang="en-GB" noProof="0" dirty="0" smtClean="0"/>
            </a:br>
            <a:endParaRPr lang="en-GB" noProof="0" dirty="0" smtClean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905936"/>
            <a:ext cx="7926388" cy="30480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latin typeface="Arial" charset="0"/>
                <a:ea typeface="Arial" charset="0"/>
                <a:cs typeface="+mn-cs"/>
              </a:defRPr>
            </a:lvl1pPr>
          </a:lstStyle>
          <a:p>
            <a:pPr lvl="0"/>
            <a:r>
              <a:rPr lang="en-US" dirty="0" smtClean="0"/>
              <a:t>Optional text here – align to left of main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58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No Image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4" y="3346336"/>
            <a:ext cx="1204687" cy="180774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1390644"/>
            <a:ext cx="3733800" cy="30861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add content – use HELVETICA font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800600" y="1378613"/>
            <a:ext cx="3733800" cy="30861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add content – use HELVETICA font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" y="4791920"/>
            <a:ext cx="9144000" cy="362163"/>
          </a:xfrm>
          <a:prstGeom prst="rect">
            <a:avLst/>
          </a:prstGeom>
          <a:solidFill>
            <a:schemeClr val="tx1">
              <a:alpha val="9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AutoShape 10"/>
          <p:cNvSpPr>
            <a:spLocks/>
          </p:cNvSpPr>
          <p:nvPr userDrawn="1"/>
        </p:nvSpPr>
        <p:spPr bwMode="auto">
          <a:xfrm>
            <a:off x="294968" y="4849284"/>
            <a:ext cx="3316288" cy="1774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defTabSz="355600">
              <a:defRPr/>
            </a:pPr>
            <a:r>
              <a:rPr lang="en-US" sz="800" b="0" kern="1200" dirty="0" smtClean="0">
                <a:solidFill>
                  <a:schemeClr val="bg1"/>
                </a:solidFill>
                <a:latin typeface="Helvetica"/>
                <a:ea typeface="+mn-ea"/>
                <a:cs typeface="Helvetica"/>
                <a:sym typeface="Helvetica" charset="0"/>
              </a:rPr>
              <a:t>© 84.51</a:t>
            </a:r>
            <a:r>
              <a:rPr lang="en-US" sz="800" b="0" kern="1200" baseline="0" dirty="0" smtClean="0">
                <a:solidFill>
                  <a:schemeClr val="bg1"/>
                </a:solidFill>
                <a:latin typeface="Helvetica"/>
                <a:ea typeface="+mn-ea"/>
                <a:cs typeface="Helvetica"/>
                <a:sym typeface="Helvetica" charset="0"/>
              </a:rPr>
              <a:t>°  </a:t>
            </a:r>
            <a:r>
              <a:rPr lang="en-US" sz="800" b="0" kern="1200" dirty="0" smtClean="0">
                <a:solidFill>
                  <a:schemeClr val="bg1"/>
                </a:solidFill>
                <a:latin typeface="Helvetica"/>
                <a:ea typeface="+mn-ea"/>
                <a:cs typeface="Helvetica"/>
                <a:sym typeface="Helvetica" charset="0"/>
              </a:rPr>
              <a:t>2017</a:t>
            </a:r>
            <a:endParaRPr lang="en-US" sz="800" b="0" kern="1200" dirty="0">
              <a:solidFill>
                <a:schemeClr val="bg1"/>
              </a:solidFill>
              <a:latin typeface="Helvetica"/>
              <a:ea typeface="+mn-ea"/>
              <a:cs typeface="Helvetica"/>
            </a:endParaRPr>
          </a:p>
        </p:txBody>
      </p:sp>
      <p:pic>
        <p:nvPicPr>
          <p:cNvPr id="16" name="Picture 15" descr="8451_logo_white_FA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264" y="4879987"/>
            <a:ext cx="543470" cy="197896"/>
          </a:xfrm>
          <a:prstGeom prst="rect">
            <a:avLst/>
          </a:prstGeom>
        </p:spPr>
      </p:pic>
      <p:sp>
        <p:nvSpPr>
          <p:cNvPr id="17" name="Rectangle 6"/>
          <p:cNvSpPr txBox="1">
            <a:spLocks noChangeArrowheads="1"/>
          </p:cNvSpPr>
          <p:nvPr userDrawn="1"/>
        </p:nvSpPr>
        <p:spPr>
          <a:xfrm>
            <a:off x="8610600" y="4811872"/>
            <a:ext cx="304800" cy="322263"/>
          </a:xfrm>
          <a:prstGeom prst="rect">
            <a:avLst/>
          </a:prstGeom>
          <a:ln/>
        </p:spPr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fld id="{CDFA9A1B-266E-9448-8406-112458D4C618}" type="slidenum">
              <a:rPr lang="en-GB" sz="800" b="1">
                <a:solidFill>
                  <a:schemeClr val="bg1"/>
                </a:solidFill>
                <a:cs typeface="+mn-cs"/>
              </a:rPr>
              <a:pPr algn="ctr" eaLnBrk="1" hangingPunct="1">
                <a:defRPr/>
              </a:pPr>
              <a:t>‹#›</a:t>
            </a:fld>
            <a:endParaRPr lang="en-GB" sz="8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08015" y="524936"/>
            <a:ext cx="792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aseline="0"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noProof="0" dirty="0" smtClean="0"/>
              <a:t>PUT YOUR TITLE HERE IN ALL CAPS</a:t>
            </a:r>
            <a:br>
              <a:rPr lang="en-GB" noProof="0" dirty="0" smtClean="0"/>
            </a:br>
            <a:endParaRPr lang="en-GB" noProof="0" dirty="0" smtClean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905936"/>
            <a:ext cx="7926388" cy="304800"/>
          </a:xfrm>
        </p:spPr>
        <p:txBody>
          <a:bodyPr>
            <a:noAutofit/>
          </a:bodyPr>
          <a:lstStyle>
            <a:lvl1pPr marL="0" indent="0">
              <a:buNone/>
              <a:defRPr sz="1800" i="1"/>
            </a:lvl1pPr>
          </a:lstStyle>
          <a:p>
            <a:pPr lvl="0"/>
            <a:r>
              <a:rPr lang="en-US" dirty="0" smtClean="0"/>
              <a:t>Optional text here – align to left of main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84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939312" y="3346336"/>
            <a:ext cx="1204687" cy="1807747"/>
          </a:xfrm>
          <a:prstGeom prst="rect">
            <a:avLst/>
          </a:prstGeom>
        </p:spPr>
      </p:pic>
      <p:sp>
        <p:nvSpPr>
          <p:cNvPr id="5" name="AutoShape 4"/>
          <p:cNvSpPr>
            <a:spLocks/>
          </p:cNvSpPr>
          <p:nvPr userDrawn="1"/>
        </p:nvSpPr>
        <p:spPr bwMode="auto">
          <a:xfrm>
            <a:off x="4800600" y="1366877"/>
            <a:ext cx="3784600" cy="26289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>
              <a:defRPr/>
            </a:pPr>
            <a:endParaRPr lang="en-US" sz="1600" dirty="0">
              <a:solidFill>
                <a:srgbClr val="4E4E4E"/>
              </a:solidFill>
              <a:latin typeface="Helvetica" charset="0"/>
              <a:cs typeface="Helvetica" charset="0"/>
              <a:sym typeface="Helvetica" charset="0"/>
            </a:endParaRPr>
          </a:p>
          <a:p>
            <a:pPr algn="l">
              <a:defRPr/>
            </a:pPr>
            <a:endParaRPr lang="en-US" dirty="0">
              <a:cs typeface="Helvetica Light" charset="0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605147" y="1371600"/>
            <a:ext cx="4274178" cy="2400300"/>
          </a:xfrm>
        </p:spPr>
        <p:txBody>
          <a:bodyPr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80"/>
              </a:spcBef>
              <a:spcAft>
                <a:spcPts val="480"/>
              </a:spcAft>
              <a:buClrTx/>
              <a:buSzTx/>
              <a:buFont typeface="Arial" charset="0"/>
              <a:buNone/>
              <a:tabLst/>
              <a:defRPr sz="1600" i="1" baseline="0"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Include an approved 84.51°“digital dust” image, or a graph or chart of your choice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5105400" y="1371600"/>
            <a:ext cx="3430588" cy="2400300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" y="4791920"/>
            <a:ext cx="9144000" cy="362163"/>
          </a:xfrm>
          <a:prstGeom prst="rect">
            <a:avLst/>
          </a:prstGeom>
          <a:solidFill>
            <a:schemeClr val="tx1">
              <a:alpha val="9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AutoShape 10"/>
          <p:cNvSpPr>
            <a:spLocks/>
          </p:cNvSpPr>
          <p:nvPr userDrawn="1"/>
        </p:nvSpPr>
        <p:spPr bwMode="auto">
          <a:xfrm>
            <a:off x="304800" y="4849284"/>
            <a:ext cx="3316288" cy="1774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defTabSz="355600">
              <a:defRPr/>
            </a:pPr>
            <a:r>
              <a:rPr lang="en-US" sz="800" b="0" kern="1200" dirty="0" smtClean="0">
                <a:solidFill>
                  <a:schemeClr val="bg1"/>
                </a:solidFill>
                <a:latin typeface="Helvetica"/>
                <a:ea typeface="+mn-ea"/>
                <a:cs typeface="Helvetica"/>
                <a:sym typeface="Helvetica" charset="0"/>
              </a:rPr>
              <a:t>© 84.51</a:t>
            </a:r>
            <a:r>
              <a:rPr lang="en-US" sz="800" b="0" kern="1200" baseline="0" dirty="0" smtClean="0">
                <a:solidFill>
                  <a:schemeClr val="bg1"/>
                </a:solidFill>
                <a:latin typeface="Helvetica"/>
                <a:ea typeface="+mn-ea"/>
                <a:cs typeface="Helvetica"/>
                <a:sym typeface="Helvetica" charset="0"/>
              </a:rPr>
              <a:t>°  </a:t>
            </a:r>
            <a:r>
              <a:rPr lang="en-US" sz="800" b="0" kern="1200" dirty="0" smtClean="0">
                <a:solidFill>
                  <a:schemeClr val="bg1"/>
                </a:solidFill>
                <a:latin typeface="Helvetica"/>
                <a:ea typeface="+mn-ea"/>
                <a:cs typeface="Helvetica"/>
                <a:sym typeface="Helvetica" charset="0"/>
              </a:rPr>
              <a:t>2017  |  Confidential </a:t>
            </a:r>
            <a:endParaRPr lang="en-US" sz="800" b="0" kern="1200" dirty="0">
              <a:solidFill>
                <a:schemeClr val="bg1"/>
              </a:solidFill>
              <a:latin typeface="Helvetica"/>
              <a:ea typeface="+mn-ea"/>
              <a:cs typeface="Helvetica"/>
            </a:endParaRPr>
          </a:p>
        </p:txBody>
      </p:sp>
      <p:pic>
        <p:nvPicPr>
          <p:cNvPr id="18" name="Picture 17" descr="8451_logo_white_FA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264" y="4879987"/>
            <a:ext cx="543470" cy="197896"/>
          </a:xfrm>
          <a:prstGeom prst="rect">
            <a:avLst/>
          </a:prstGeom>
        </p:spPr>
      </p:pic>
      <p:sp>
        <p:nvSpPr>
          <p:cNvPr id="20" name="Rectangle 6"/>
          <p:cNvSpPr txBox="1">
            <a:spLocks noChangeArrowheads="1"/>
          </p:cNvSpPr>
          <p:nvPr userDrawn="1"/>
        </p:nvSpPr>
        <p:spPr>
          <a:xfrm>
            <a:off x="8610600" y="4811872"/>
            <a:ext cx="304800" cy="322263"/>
          </a:xfrm>
          <a:prstGeom prst="rect">
            <a:avLst/>
          </a:prstGeom>
          <a:ln/>
        </p:spPr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fld id="{CDFA9A1B-266E-9448-8406-112458D4C618}" type="slidenum">
              <a:rPr lang="en-GB" sz="800" b="1">
                <a:solidFill>
                  <a:schemeClr val="bg1"/>
                </a:solidFill>
                <a:cs typeface="+mn-cs"/>
              </a:rPr>
              <a:pPr algn="ctr" eaLnBrk="1" hangingPunct="1">
                <a:defRPr/>
              </a:pPr>
              <a:t>‹#›</a:t>
            </a:fld>
            <a:endParaRPr lang="en-GB" sz="8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08015" y="524936"/>
            <a:ext cx="792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aseline="0"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noProof="0" dirty="0" smtClean="0"/>
              <a:t>PUT YOUR TITLE HERE IN ALL CAPS</a:t>
            </a:r>
            <a:br>
              <a:rPr lang="en-GB" noProof="0" dirty="0" smtClean="0"/>
            </a:br>
            <a:endParaRPr lang="en-GB" noProof="0" dirty="0" smtClean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905936"/>
            <a:ext cx="7926388" cy="30480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Optional text here – align to left of main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533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lit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941139" y="3353010"/>
            <a:ext cx="1204687" cy="18077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flipV="1">
            <a:off x="-1" y="4791920"/>
            <a:ext cx="9144000" cy="362163"/>
          </a:xfrm>
          <a:prstGeom prst="rect">
            <a:avLst/>
          </a:prstGeom>
          <a:solidFill>
            <a:schemeClr val="tx1">
              <a:alpha val="9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AutoShape 10"/>
          <p:cNvSpPr>
            <a:spLocks/>
          </p:cNvSpPr>
          <p:nvPr userDrawn="1"/>
        </p:nvSpPr>
        <p:spPr bwMode="auto">
          <a:xfrm>
            <a:off x="304800" y="4849284"/>
            <a:ext cx="3316288" cy="1774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defTabSz="355600">
              <a:defRPr/>
            </a:pPr>
            <a:r>
              <a:rPr lang="en-US" sz="800" b="0" kern="1200" dirty="0" smtClean="0">
                <a:solidFill>
                  <a:schemeClr val="bg1"/>
                </a:solidFill>
                <a:latin typeface="Helvetica"/>
                <a:ea typeface="+mn-ea"/>
                <a:cs typeface="Helvetica"/>
                <a:sym typeface="Helvetica" charset="0"/>
              </a:rPr>
              <a:t>© 84.51</a:t>
            </a:r>
            <a:r>
              <a:rPr lang="en-US" sz="800" b="0" kern="1200" baseline="0" dirty="0" smtClean="0">
                <a:solidFill>
                  <a:schemeClr val="bg1"/>
                </a:solidFill>
                <a:latin typeface="Helvetica"/>
                <a:ea typeface="+mn-ea"/>
                <a:cs typeface="Helvetica"/>
                <a:sym typeface="Helvetica" charset="0"/>
              </a:rPr>
              <a:t>°  </a:t>
            </a:r>
            <a:r>
              <a:rPr lang="en-US" sz="800" b="0" kern="1200" dirty="0" smtClean="0">
                <a:solidFill>
                  <a:schemeClr val="bg1"/>
                </a:solidFill>
                <a:latin typeface="Helvetica"/>
                <a:ea typeface="+mn-ea"/>
                <a:cs typeface="Helvetica"/>
                <a:sym typeface="Helvetica" charset="0"/>
              </a:rPr>
              <a:t>2017  |  Confidential </a:t>
            </a:r>
            <a:endParaRPr lang="en-US" sz="800" b="0" kern="1200" dirty="0">
              <a:solidFill>
                <a:schemeClr val="bg1"/>
              </a:solidFill>
              <a:latin typeface="Helvetica"/>
              <a:ea typeface="+mn-ea"/>
              <a:cs typeface="Helvetica"/>
            </a:endParaRPr>
          </a:p>
        </p:txBody>
      </p:sp>
      <p:pic>
        <p:nvPicPr>
          <p:cNvPr id="17" name="Picture 16" descr="8451_logo_white_FA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264" y="4879987"/>
            <a:ext cx="543470" cy="197896"/>
          </a:xfrm>
          <a:prstGeom prst="rect">
            <a:avLst/>
          </a:prstGeom>
        </p:spPr>
      </p:pic>
      <p:sp>
        <p:nvSpPr>
          <p:cNvPr id="18" name="Rectangle 6"/>
          <p:cNvSpPr txBox="1">
            <a:spLocks noChangeArrowheads="1"/>
          </p:cNvSpPr>
          <p:nvPr userDrawn="1"/>
        </p:nvSpPr>
        <p:spPr>
          <a:xfrm>
            <a:off x="8610600" y="4811872"/>
            <a:ext cx="304800" cy="322263"/>
          </a:xfrm>
          <a:prstGeom prst="rect">
            <a:avLst/>
          </a:prstGeom>
          <a:ln/>
        </p:spPr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fld id="{CDFA9A1B-266E-9448-8406-112458D4C618}" type="slidenum">
              <a:rPr lang="en-GB" sz="800" b="1">
                <a:solidFill>
                  <a:schemeClr val="bg1"/>
                </a:solidFill>
                <a:cs typeface="+mn-cs"/>
              </a:rPr>
              <a:pPr algn="ctr" eaLnBrk="1" hangingPunct="1">
                <a:defRPr/>
              </a:pPr>
              <a:t>‹#›</a:t>
            </a:fld>
            <a:endParaRPr lang="en-GB" sz="8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104900" y="4233326"/>
            <a:ext cx="6934200" cy="228600"/>
          </a:xfrm>
        </p:spPr>
        <p:txBody>
          <a:bodyPr>
            <a:noAutofit/>
          </a:bodyPr>
          <a:lstStyle>
            <a:lvl1pPr marL="0" indent="0" algn="ctr">
              <a:buNone/>
              <a:defRPr sz="1600" i="1"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Optional text here – align to left of main text</a:t>
            </a:r>
            <a:endParaRPr lang="en-US" dirty="0"/>
          </a:p>
        </p:txBody>
      </p:sp>
      <p:sp>
        <p:nvSpPr>
          <p:cNvPr id="2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1427241" y="1375826"/>
            <a:ext cx="6289521" cy="2686051"/>
          </a:xfrm>
        </p:spPr>
        <p:txBody>
          <a:bodyPr>
            <a:normAutofit/>
          </a:bodyPr>
          <a:lstStyle>
            <a:lvl1pPr marL="0" indent="0">
              <a:buNone/>
              <a:defRPr sz="1600" i="1" baseline="0"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Include an approved 84.51°“digital dust” image, or a graph or chart of your choice</a:t>
            </a:r>
            <a:endParaRPr lang="en-US" dirty="0"/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08015" y="524936"/>
            <a:ext cx="792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aseline="0"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noProof="0" dirty="0" smtClean="0"/>
              <a:t>PUT YOUR TITLE HERE IN ALL CAPS</a:t>
            </a:r>
            <a:br>
              <a:rPr lang="en-GB" noProof="0" dirty="0" smtClean="0"/>
            </a:br>
            <a:endParaRPr lang="en-GB" noProof="0" dirty="0" smtClean="0"/>
          </a:p>
        </p:txBody>
      </p:sp>
      <p:sp>
        <p:nvSpPr>
          <p:cNvPr id="26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905936"/>
            <a:ext cx="7926388" cy="304800"/>
          </a:xfrm>
        </p:spPr>
        <p:txBody>
          <a:bodyPr>
            <a:noAutofit/>
          </a:bodyPr>
          <a:lstStyle>
            <a:lvl1pPr marL="0" indent="0">
              <a:buNone/>
              <a:defRPr sz="1800" i="1"/>
            </a:lvl1pPr>
          </a:lstStyle>
          <a:p>
            <a:pPr lvl="0"/>
            <a:r>
              <a:rPr lang="en-US" dirty="0" smtClean="0"/>
              <a:t>Optional text here – align to left of main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08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lit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1530" y="3647866"/>
            <a:ext cx="1204687" cy="1807747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104900" y="4233326"/>
            <a:ext cx="6934200" cy="228600"/>
          </a:xfrm>
        </p:spPr>
        <p:txBody>
          <a:bodyPr>
            <a:noAutofit/>
          </a:bodyPr>
          <a:lstStyle>
            <a:lvl1pPr marL="0" indent="0" algn="ctr">
              <a:buNone/>
              <a:defRPr sz="1600" i="1"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Optional text here – align to left of main text</a:t>
            </a:r>
            <a:endParaRPr lang="en-US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1427241" y="1375826"/>
            <a:ext cx="6289521" cy="2686051"/>
          </a:xfrm>
        </p:spPr>
        <p:txBody>
          <a:bodyPr>
            <a:normAutofit/>
          </a:bodyPr>
          <a:lstStyle>
            <a:lvl1pPr marL="0" indent="0">
              <a:buNone/>
              <a:defRPr sz="1600" i="1" baseline="0"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Include an approved 84.51°“digital dust” image, or a graph or chart of your choice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" y="4791920"/>
            <a:ext cx="9144000" cy="362163"/>
          </a:xfrm>
          <a:prstGeom prst="rect">
            <a:avLst/>
          </a:prstGeom>
          <a:solidFill>
            <a:schemeClr val="tx1">
              <a:alpha val="9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AutoShape 10"/>
          <p:cNvSpPr>
            <a:spLocks/>
          </p:cNvSpPr>
          <p:nvPr userDrawn="1"/>
        </p:nvSpPr>
        <p:spPr bwMode="auto">
          <a:xfrm>
            <a:off x="304800" y="4849284"/>
            <a:ext cx="3316288" cy="1774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defTabSz="355600">
              <a:defRPr/>
            </a:pPr>
            <a:r>
              <a:rPr lang="en-US" sz="800" b="0" kern="1200" dirty="0" smtClean="0">
                <a:solidFill>
                  <a:schemeClr val="bg1"/>
                </a:solidFill>
                <a:latin typeface="Helvetica"/>
                <a:ea typeface="+mn-ea"/>
                <a:cs typeface="Helvetica"/>
                <a:sym typeface="Helvetica" charset="0"/>
              </a:rPr>
              <a:t>© 84.51</a:t>
            </a:r>
            <a:r>
              <a:rPr lang="en-US" sz="800" b="0" kern="1200" baseline="0" dirty="0" smtClean="0">
                <a:solidFill>
                  <a:schemeClr val="bg1"/>
                </a:solidFill>
                <a:latin typeface="Helvetica"/>
                <a:ea typeface="+mn-ea"/>
                <a:cs typeface="Helvetica"/>
                <a:sym typeface="Helvetica" charset="0"/>
              </a:rPr>
              <a:t>°  </a:t>
            </a:r>
            <a:r>
              <a:rPr lang="en-US" sz="800" b="0" kern="1200" dirty="0" smtClean="0">
                <a:solidFill>
                  <a:schemeClr val="bg1"/>
                </a:solidFill>
                <a:latin typeface="Helvetica"/>
                <a:ea typeface="+mn-ea"/>
                <a:cs typeface="Helvetica"/>
                <a:sym typeface="Helvetica" charset="0"/>
              </a:rPr>
              <a:t>2017  |  Confidential </a:t>
            </a:r>
            <a:endParaRPr lang="en-US" sz="800" b="0" kern="1200" dirty="0">
              <a:solidFill>
                <a:schemeClr val="bg1"/>
              </a:solidFill>
              <a:latin typeface="Helvetica"/>
              <a:ea typeface="+mn-ea"/>
              <a:cs typeface="Helvetica"/>
            </a:endParaRPr>
          </a:p>
        </p:txBody>
      </p:sp>
      <p:pic>
        <p:nvPicPr>
          <p:cNvPr id="16" name="Picture 15" descr="8451_logo_white_FA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264" y="4879987"/>
            <a:ext cx="543470" cy="197896"/>
          </a:xfrm>
          <a:prstGeom prst="rect">
            <a:avLst/>
          </a:prstGeom>
        </p:spPr>
      </p:pic>
      <p:sp>
        <p:nvSpPr>
          <p:cNvPr id="17" name="Rectangle 6"/>
          <p:cNvSpPr txBox="1">
            <a:spLocks noChangeArrowheads="1"/>
          </p:cNvSpPr>
          <p:nvPr userDrawn="1"/>
        </p:nvSpPr>
        <p:spPr>
          <a:xfrm>
            <a:off x="8610600" y="4811872"/>
            <a:ext cx="304800" cy="322263"/>
          </a:xfrm>
          <a:prstGeom prst="rect">
            <a:avLst/>
          </a:prstGeom>
          <a:ln/>
        </p:spPr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fld id="{CDFA9A1B-266E-9448-8406-112458D4C618}" type="slidenum">
              <a:rPr lang="en-GB" sz="800" b="1">
                <a:solidFill>
                  <a:schemeClr val="bg1"/>
                </a:solidFill>
                <a:cs typeface="+mn-cs"/>
              </a:rPr>
              <a:pPr algn="ctr" eaLnBrk="1" hangingPunct="1">
                <a:defRPr/>
              </a:pPr>
              <a:t>‹#›</a:t>
            </a:fld>
            <a:endParaRPr lang="en-GB" sz="8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08015" y="524936"/>
            <a:ext cx="792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aseline="0"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noProof="0" dirty="0" smtClean="0"/>
              <a:t>PUT YOUR TITLE HERE IN ALL CAPS</a:t>
            </a:r>
            <a:br>
              <a:rPr lang="en-GB" noProof="0" dirty="0" smtClean="0"/>
            </a:br>
            <a:endParaRPr lang="en-GB" noProof="0" dirty="0" smtClean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905936"/>
            <a:ext cx="7926388" cy="304800"/>
          </a:xfrm>
        </p:spPr>
        <p:txBody>
          <a:bodyPr>
            <a:noAutofit/>
          </a:bodyPr>
          <a:lstStyle>
            <a:lvl1pPr marL="0" indent="0">
              <a:buNone/>
              <a:defRPr sz="1800" i="1"/>
            </a:lvl1pPr>
          </a:lstStyle>
          <a:p>
            <a:pPr lvl="0"/>
            <a:r>
              <a:rPr lang="en-US" dirty="0" smtClean="0"/>
              <a:t>Optional text here – align to left of main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48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8014" y="457200"/>
            <a:ext cx="79279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USE ALL CAPS FOR HEADLINES</a:t>
            </a:r>
            <a:br>
              <a:rPr lang="en-GB" noProof="0" dirty="0" smtClean="0"/>
            </a:br>
            <a:endParaRPr lang="en-GB" noProof="0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4" y="971550"/>
            <a:ext cx="7927975" cy="371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62059" y="4834045"/>
            <a:ext cx="304800" cy="242144"/>
          </a:xfrm>
          <a:prstGeom prst="rect">
            <a:avLst/>
          </a:prstGeom>
          <a:ln/>
        </p:spPr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fld id="{589E7EF2-F8E6-43E3-A303-A93326368C57}" type="slidenum">
              <a:rPr lang="en-GB" sz="800" b="1" smtClean="0">
                <a:solidFill>
                  <a:schemeClr val="bg1"/>
                </a:solidFill>
              </a:rPr>
              <a:pPr algn="ctr" eaLnBrk="1" hangingPunct="1"/>
              <a:t>‹#›</a:t>
            </a:fld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162059" y="4834045"/>
            <a:ext cx="304800" cy="242144"/>
          </a:xfrm>
          <a:prstGeom prst="rect">
            <a:avLst/>
          </a:prstGeom>
          <a:ln/>
        </p:spPr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fld id="{589E7EF2-F8E6-43E3-A303-A93326368C57}" type="slidenum">
              <a:rPr lang="en-GB" sz="800" b="1">
                <a:solidFill>
                  <a:schemeClr val="bg1"/>
                </a:solidFill>
              </a:rPr>
              <a:pPr algn="ctr" eaLnBrk="1" hangingPunct="1"/>
              <a:t>‹#›</a:t>
            </a:fld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>
          <a:xfrm>
            <a:off x="162059" y="4834045"/>
            <a:ext cx="304800" cy="242144"/>
          </a:xfrm>
          <a:prstGeom prst="rect">
            <a:avLst/>
          </a:prstGeom>
          <a:ln/>
        </p:spPr>
        <p:txBody>
          <a:bodyPr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fld id="{589E7EF2-F8E6-43E3-A303-A93326368C57}" type="slidenum">
              <a:rPr lang="en-GB" sz="800" b="1">
                <a:solidFill>
                  <a:schemeClr val="bg1"/>
                </a:solidFill>
              </a:rPr>
              <a:pPr algn="ctr" eaLnBrk="1" hangingPunct="1"/>
              <a:t>‹#›</a:t>
            </a:fld>
            <a:endParaRPr lang="en-GB" sz="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6" r:id="rId2"/>
    <p:sldLayoutId id="2147483781" r:id="rId3"/>
    <p:sldLayoutId id="2147483774" r:id="rId4"/>
    <p:sldLayoutId id="2147483758" r:id="rId5"/>
    <p:sldLayoutId id="2147483759" r:id="rId6"/>
    <p:sldLayoutId id="2147483745" r:id="rId7"/>
    <p:sldLayoutId id="2147483761" r:id="rId8"/>
    <p:sldLayoutId id="2147483772" r:id="rId9"/>
    <p:sldLayoutId id="2147483773" r:id="rId10"/>
    <p:sldLayoutId id="2147483777" r:id="rId11"/>
    <p:sldLayoutId id="2147483760" r:id="rId12"/>
    <p:sldLayoutId id="2147483764" r:id="rId13"/>
    <p:sldLayoutId id="2147483762" r:id="rId14"/>
    <p:sldLayoutId id="2147483765" r:id="rId15"/>
    <p:sldLayoutId id="2147483780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269875" indent="-269875" algn="l" rtl="0" eaLnBrk="1" fontAlgn="base" hangingPunct="1">
        <a:spcBef>
          <a:spcPts val="480"/>
        </a:spcBef>
        <a:spcAft>
          <a:spcPts val="480"/>
        </a:spcAft>
        <a:buFont typeface="Arial" charset="0"/>
        <a:buChar char="●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263525" algn="l" rtl="0" eaLnBrk="1" fontAlgn="base" hangingPunct="1">
        <a:spcBef>
          <a:spcPct val="20000"/>
        </a:spcBef>
        <a:spcAft>
          <a:spcPct val="20000"/>
        </a:spcAft>
        <a:buFont typeface="Arial" charset="0"/>
        <a:buChar char="–"/>
        <a:defRPr sz="1800">
          <a:solidFill>
            <a:schemeClr val="tx1"/>
          </a:solidFill>
          <a:latin typeface="+mn-lt"/>
        </a:defRPr>
      </a:lvl2pPr>
      <a:lvl3pPr marL="1155700" indent="-263525" algn="l" rtl="0" eaLnBrk="1" fontAlgn="base" hangingPunct="1">
        <a:spcBef>
          <a:spcPct val="20000"/>
        </a:spcBef>
        <a:spcAft>
          <a:spcPct val="20000"/>
        </a:spcAft>
        <a:buFont typeface="Arial" charset="0"/>
        <a:buChar char="–"/>
        <a:defRPr sz="1800">
          <a:solidFill>
            <a:schemeClr val="tx1"/>
          </a:solidFill>
          <a:latin typeface="+mn-lt"/>
        </a:defRPr>
      </a:lvl3pPr>
      <a:lvl4pPr marL="1598613" indent="-263525" algn="l" rtl="0" eaLnBrk="1" fontAlgn="base" hangingPunct="1">
        <a:spcBef>
          <a:spcPct val="20000"/>
        </a:spcBef>
        <a:spcAft>
          <a:spcPct val="20000"/>
        </a:spcAft>
        <a:buChar char="–"/>
        <a:defRPr sz="1600">
          <a:solidFill>
            <a:schemeClr val="tx1"/>
          </a:solidFill>
          <a:latin typeface="+mn-lt"/>
        </a:defRPr>
      </a:lvl4pPr>
      <a:lvl5pPr marL="2063750" indent="-276225" algn="l" rtl="0" eaLnBrk="1" fontAlgn="base" hangingPunct="1">
        <a:spcBef>
          <a:spcPct val="2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</a:defRPr>
      </a:lvl5pPr>
      <a:lvl6pPr marL="2520950" indent="-276225" algn="l" rtl="0" eaLnBrk="1" fontAlgn="base" hangingPunct="1">
        <a:spcBef>
          <a:spcPct val="2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</a:defRPr>
      </a:lvl6pPr>
      <a:lvl7pPr marL="2978150" indent="-276225" algn="l" rtl="0" eaLnBrk="1" fontAlgn="base" hangingPunct="1">
        <a:spcBef>
          <a:spcPct val="2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</a:defRPr>
      </a:lvl7pPr>
      <a:lvl8pPr marL="3435350" indent="-276225" algn="l" rtl="0" eaLnBrk="1" fontAlgn="base" hangingPunct="1">
        <a:spcBef>
          <a:spcPct val="2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</a:defRPr>
      </a:lvl8pPr>
      <a:lvl9pPr marL="3892550" indent="-276225" algn="l" rtl="0" eaLnBrk="1" fontAlgn="base" hangingPunct="1">
        <a:spcBef>
          <a:spcPct val="2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sas.com/proceedings/sugi31/112-31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support.sas.com/resources/papers/proceedings13/243-2013.pdf" TargetMode="External"/><Relationship Id="rId5" Type="http://schemas.openxmlformats.org/officeDocument/2006/relationships/hyperlink" Target="https://support.sas.com/resources/papers/proceedings15/SAS1836-2015.pdf" TargetMode="External"/><Relationship Id="rId4" Type="http://schemas.openxmlformats.org/officeDocument/2006/relationships/hyperlink" Target="http://www2.sas.com/proceedings/forum2007/099-2007.pdf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80389" y="2955341"/>
            <a:ext cx="8478317" cy="1388059"/>
          </a:xfrm>
        </p:spPr>
        <p:txBody>
          <a:bodyPr>
            <a:noAutofit/>
          </a:bodyPr>
          <a:lstStyle/>
          <a:p>
            <a:r>
              <a:rPr lang="en-US" sz="3600" dirty="0"/>
              <a:t>Building Dashboards with ODS and PROC </a:t>
            </a:r>
            <a:r>
              <a:rPr lang="en-US" sz="3600" dirty="0" smtClean="0"/>
              <a:t>Layout</a:t>
            </a:r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Jeff Ahrnsen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30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5" y="524936"/>
            <a:ext cx="8433572" cy="457200"/>
          </a:xfrm>
        </p:spPr>
        <p:txBody>
          <a:bodyPr/>
          <a:lstStyle/>
          <a:p>
            <a:r>
              <a:rPr lang="en-US" dirty="0" smtClean="0"/>
              <a:t>LET’S MAKE A VENN – BUILDING YOUR TEMPLATE </a:t>
            </a:r>
            <a:r>
              <a:rPr lang="en-US" sz="900" dirty="0" smtClean="0"/>
              <a:t>CONTINUED</a:t>
            </a:r>
            <a:endParaRPr lang="en-US" sz="900" dirty="0"/>
          </a:p>
        </p:txBody>
      </p:sp>
      <p:sp>
        <p:nvSpPr>
          <p:cNvPr id="2" name="Rectangle 1"/>
          <p:cNvSpPr/>
          <p:nvPr/>
        </p:nvSpPr>
        <p:spPr>
          <a:xfrm>
            <a:off x="608015" y="1175013"/>
            <a:ext cx="82726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8000"/>
                </a:solidFill>
                <a:latin typeface="Courier New" panose="02070309020205020404" pitchFamily="49" charset="0"/>
              </a:rPr>
              <a:t>/* Values within the diagram */</a:t>
            </a:r>
            <a:endParaRPr lang="en-US" sz="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9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"&amp;A.%"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 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12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60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anchor=center;</a:t>
            </a: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9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"&amp;B.%"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 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34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80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anchor=center;</a:t>
            </a: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9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"&amp;C.%"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 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64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80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anchor=center;</a:t>
            </a: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9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"&amp;D.%"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 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86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60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anchor=center;</a:t>
            </a: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9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"&amp;AB.%"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 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37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45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anchor=center;</a:t>
            </a: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9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"&amp;AC.%"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 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41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18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anchor=center;</a:t>
            </a: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9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"&amp;AD.%"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 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50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6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anchor=center;</a:t>
            </a: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9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"&amp;BC.%"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 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50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55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anchor=center;</a:t>
            </a: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9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"&amp;BD.%"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 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59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18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anchor=center;</a:t>
            </a: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9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"&amp;CD.%"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 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65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45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anchor=center;</a:t>
            </a: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9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"&amp;ABC.%"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 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43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31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anchor=center;</a:t>
            </a: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9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"&amp;ABD.%"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 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57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32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anchor=center;</a:t>
            </a: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9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"&amp;ACD.%"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 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46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13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anchor=center;</a:t>
            </a: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9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"&amp;BCD.%"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 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54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12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anchor=center;</a:t>
            </a: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9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"&amp;ABCD.%"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50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21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anchor=center;</a:t>
            </a:r>
          </a:p>
          <a:p>
            <a:r>
              <a:rPr lang="en-US" sz="800" dirty="0">
                <a:solidFill>
                  <a:srgbClr val="008000"/>
                </a:solidFill>
                <a:latin typeface="Courier New" panose="02070309020205020404" pitchFamily="49" charset="0"/>
              </a:rPr>
              <a:t>/* Labels */</a:t>
            </a:r>
            <a:endParaRPr lang="en-US" sz="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10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</a:t>
            </a:r>
            <a:r>
              <a:rPr lang="en-US" sz="800" dirty="0" err="1">
                <a:solidFill>
                  <a:srgbClr val="800080"/>
                </a:solidFill>
                <a:latin typeface="Courier New" panose="02070309020205020404" pitchFamily="49" charset="0"/>
              </a:rPr>
              <a:t>GroupA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 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8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19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 width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30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10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</a:t>
            </a:r>
            <a:r>
              <a:rPr lang="en-US" sz="800" dirty="0" err="1">
                <a:solidFill>
                  <a:srgbClr val="800080"/>
                </a:solidFill>
                <a:latin typeface="Courier New" panose="02070309020205020404" pitchFamily="49" charset="0"/>
              </a:rPr>
              <a:t>GroupB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 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10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85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 width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30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10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</a:t>
            </a:r>
            <a:r>
              <a:rPr lang="en-US" sz="800" dirty="0" err="1">
                <a:solidFill>
                  <a:srgbClr val="800080"/>
                </a:solidFill>
                <a:latin typeface="Courier New" panose="02070309020205020404" pitchFamily="49" charset="0"/>
              </a:rPr>
              <a:t>GroupC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 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85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85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 width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30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drawtext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textattrs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= GRAPHVALUETEXT(size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10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pt weight = bold color=CX363534 ) 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"&amp;</a:t>
            </a:r>
            <a:r>
              <a:rPr lang="en-US" sz="800" dirty="0" err="1">
                <a:solidFill>
                  <a:srgbClr val="800080"/>
                </a:solidFill>
                <a:latin typeface="Courier New" panose="02070309020205020404" pitchFamily="49" charset="0"/>
              </a:rPr>
              <a:t>GroupD</a:t>
            </a:r>
            <a:r>
              <a:rPr 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/ x=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89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20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anchor=center width = </a:t>
            </a: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30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endlayout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endgraph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8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800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15396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5" y="524936"/>
            <a:ext cx="8777387" cy="457200"/>
          </a:xfrm>
        </p:spPr>
        <p:txBody>
          <a:bodyPr/>
          <a:lstStyle/>
          <a:p>
            <a:r>
              <a:rPr lang="en-US" dirty="0" smtClean="0"/>
              <a:t>LET’S MAKE A VENN – BUILD THE GRAPH WITH SGRENDER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8015" y="1696498"/>
            <a:ext cx="848477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/*I set the height and width below - even though you're supposed to be able to do it in the </a:t>
            </a:r>
            <a:r>
              <a:rPr lang="en-US" sz="1000" dirty="0" err="1">
                <a:solidFill>
                  <a:srgbClr val="008000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 text, it's just much easier here*/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graphics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on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/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reset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= all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border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off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width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5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in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height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3.75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in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imagefmt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png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imagename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venn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_&amp;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end_date_report</a:t>
            </a:r>
            <a:r>
              <a:rPr lang="en-US" sz="10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."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listing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style=dh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gpath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"&amp;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out_location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image_dpi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300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b="1" dirty="0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sgrender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data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work.chart_matrix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template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=Venn4Way;</a:t>
            </a:r>
          </a:p>
          <a:p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title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'User Distribution by Science'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000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listing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close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graphics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off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1980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PULLING IT ALL TOGETHER – PDF SETUP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08015" y="1307494"/>
            <a:ext cx="685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Options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orientation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=landscape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topmargin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'.25in'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bottommargin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'.25in'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leftmargin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'.25in'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rightmargin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'.25in'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nodate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/*gets rid of the date and timestamp*/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nonumber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/*removes page number*/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title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  </a:t>
            </a: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/*blanking out title otherwise it would say The SAS System*/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pdf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file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“&amp;path./rte_dashboard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_&amp;start_date_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yr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.&amp;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end_date_mon.&amp;end_date_day..pdf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style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=dh2</a:t>
            </a:r>
          </a:p>
          <a:p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STARTPAGE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=no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10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/*gets rid of blank start page*/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escapechar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"^"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Layout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start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width=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11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in height=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8.5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in;</a:t>
            </a:r>
            <a:endParaRPr lang="en-US" sz="1000" dirty="0"/>
          </a:p>
        </p:txBody>
      </p:sp>
      <p:sp>
        <p:nvSpPr>
          <p:cNvPr id="9" name="Line Callout 2 8"/>
          <p:cNvSpPr/>
          <p:nvPr/>
        </p:nvSpPr>
        <p:spPr>
          <a:xfrm>
            <a:off x="4681726" y="3517841"/>
            <a:ext cx="4242818" cy="241400"/>
          </a:xfrm>
          <a:prstGeom prst="borderCallout2">
            <a:avLst>
              <a:gd name="adj1" fmla="val 38914"/>
              <a:gd name="adj2" fmla="val -2440"/>
              <a:gd name="adj3" fmla="val 24297"/>
              <a:gd name="adj4" fmla="val -7126"/>
              <a:gd name="adj5" fmla="val -40995"/>
              <a:gd name="adj6" fmla="val -58524"/>
            </a:avLst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See RESOURCE page for more information about escape characters</a:t>
            </a:r>
          </a:p>
        </p:txBody>
      </p:sp>
    </p:spTree>
    <p:extLst>
      <p:ext uri="{BB962C8B-B14F-4D97-AF65-F5344CB8AC3E}">
        <p14:creationId xmlns:p14="http://schemas.microsoft.com/office/powerpoint/2010/main" val="788250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PULLING IT ALL TOGETHER – PDF SETUP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08015" y="1307494"/>
            <a:ext cx="685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Options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orientation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=landscape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topmargin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'.25in'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bottommargin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'.25in'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leftmargin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'.25in'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rightmargin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'.25in'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nodate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/*gets rid of the date and timestamp*/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nonumber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/*removes page number*/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title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  </a:t>
            </a: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/*blanking out title otherwise it would say The SAS System*/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pdf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file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“&amp;path./rte_dashboard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_&amp;start_date_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yr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.&amp;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end_date_mon.&amp;end_date_day..pdf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style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=dh2</a:t>
            </a:r>
          </a:p>
          <a:p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STARTPAGE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=no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10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/*gets rid of blank start page*/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escapechar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"^"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Layout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start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width=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11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in height=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8.5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in;</a:t>
            </a:r>
            <a:endParaRPr lang="en-US" sz="1000" dirty="0"/>
          </a:p>
        </p:txBody>
      </p:sp>
      <p:sp>
        <p:nvSpPr>
          <p:cNvPr id="9" name="Line Callout 2 8"/>
          <p:cNvSpPr/>
          <p:nvPr/>
        </p:nvSpPr>
        <p:spPr>
          <a:xfrm>
            <a:off x="4681726" y="3517841"/>
            <a:ext cx="4242818" cy="241400"/>
          </a:xfrm>
          <a:prstGeom prst="borderCallout2">
            <a:avLst>
              <a:gd name="adj1" fmla="val 38914"/>
              <a:gd name="adj2" fmla="val -2440"/>
              <a:gd name="adj3" fmla="val 24297"/>
              <a:gd name="adj4" fmla="val -7126"/>
              <a:gd name="adj5" fmla="val -40995"/>
              <a:gd name="adj6" fmla="val -58524"/>
            </a:avLst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See RESOURCE page for more information about escape characters</a:t>
            </a:r>
          </a:p>
        </p:txBody>
      </p:sp>
    </p:spTree>
    <p:extLst>
      <p:ext uri="{BB962C8B-B14F-4D97-AF65-F5344CB8AC3E}">
        <p14:creationId xmlns:p14="http://schemas.microsoft.com/office/powerpoint/2010/main" val="3951513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PULLING IT ALL TOGETHER – PDF SETUP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8015" y="1564580"/>
            <a:ext cx="829458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REGION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x=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0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0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width=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3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in ;</a:t>
            </a:r>
          </a:p>
          <a:p>
            <a:r>
              <a:rPr lang="en-US" sz="10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PDF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text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"^S={preimage</a:t>
            </a:r>
            <a:r>
              <a:rPr lang="en-US" sz="10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=‘&amp;path./8451_logo.png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'}"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REGION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x=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90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pct y=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0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width=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in ;</a:t>
            </a:r>
          </a:p>
          <a:p>
            <a:r>
              <a:rPr lang="en-US" sz="10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PDF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text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"^S={preimage</a:t>
            </a:r>
            <a:r>
              <a:rPr lang="en-US" sz="10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=‘&amp;path./kroger_logo.png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'}"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REGION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x=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0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15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width=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11.5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in ;</a:t>
            </a:r>
          </a:p>
          <a:p>
            <a:r>
              <a:rPr lang="en-US" sz="10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PDF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text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"^S={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fontsize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=26pt 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font_weight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=BOLD just=c}REAL TIME ENGINE DASHBOARD"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10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PDF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text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"^S={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fontsize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=20pt 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font_weight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=Medium just=c}&amp;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start_date_mon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. &amp;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start_date_day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. </a:t>
            </a:r>
            <a:r>
              <a:rPr lang="en-US" sz="10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                                      &amp;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start_date_yr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. - &amp;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end_date_mon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. &amp;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end_date_day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. &amp;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end_date_yr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."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REGION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x=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0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1.1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in width=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10.8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in;</a:t>
            </a:r>
          </a:p>
          <a:p>
            <a:r>
              <a:rPr lang="en-US" sz="10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PDF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text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"^S={preimage</a:t>
            </a:r>
            <a:r>
              <a:rPr lang="en-US" sz="10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=‘&amp;path./</a:t>
            </a:r>
            <a:r>
              <a:rPr lang="en-US" sz="10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rte_reporting</a:t>
            </a:r>
            <a:r>
              <a:rPr lang="en-US" sz="10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/blue_line.png'}"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13444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PULLING IT ALL TOGETHER – PDF SETUP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08015" y="1307494"/>
            <a:ext cx="685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Options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orientation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=landscape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topmargin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'.25in'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bottommargin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'.25in'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leftmargin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'.25in'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rightmargin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'.25in'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nodate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/*gets rid of the date and timestamp*/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nonumber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/*removes page number*/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title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  </a:t>
            </a: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/*blanking out title otherwise it would say The SAS System*/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pdf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file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“&amp;path./rte_dashboard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_&amp;start_date_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yr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.&amp;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end_date_mon.&amp;end_date_day..pdf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style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=dh2</a:t>
            </a:r>
          </a:p>
          <a:p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STARTPAGE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=no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sz="10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/*gets rid of blank start page*/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escapechar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"^"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Layout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start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width=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11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in height=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8.5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in;</a:t>
            </a:r>
            <a:endParaRPr lang="en-US" sz="1000" dirty="0"/>
          </a:p>
        </p:txBody>
      </p:sp>
      <p:sp>
        <p:nvSpPr>
          <p:cNvPr id="9" name="Line Callout 2 8"/>
          <p:cNvSpPr/>
          <p:nvPr/>
        </p:nvSpPr>
        <p:spPr>
          <a:xfrm>
            <a:off x="4681726" y="3517841"/>
            <a:ext cx="4242818" cy="241400"/>
          </a:xfrm>
          <a:prstGeom prst="borderCallout2">
            <a:avLst>
              <a:gd name="adj1" fmla="val 38914"/>
              <a:gd name="adj2" fmla="val -2440"/>
              <a:gd name="adj3" fmla="val 24297"/>
              <a:gd name="adj4" fmla="val -7126"/>
              <a:gd name="adj5" fmla="val -40995"/>
              <a:gd name="adj6" fmla="val -58524"/>
            </a:avLst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See RESOURCE page for more information about escape characters</a:t>
            </a:r>
          </a:p>
        </p:txBody>
      </p:sp>
    </p:spTree>
    <p:extLst>
      <p:ext uri="{BB962C8B-B14F-4D97-AF65-F5344CB8AC3E}">
        <p14:creationId xmlns:p14="http://schemas.microsoft.com/office/powerpoint/2010/main" val="243764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PULLING IT ALL TOGETHER – PDF BUILD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8015" y="1877369"/>
            <a:ext cx="82433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REGION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x=</a:t>
            </a:r>
            <a:r>
              <a:rPr lang="en-US" sz="1200" b="1" dirty="0">
                <a:solidFill>
                  <a:srgbClr val="008080"/>
                </a:solidFill>
                <a:latin typeface="Courier New" panose="02070309020205020404" pitchFamily="49" charset="0"/>
              </a:rPr>
              <a:t>6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pct y=</a:t>
            </a:r>
            <a:r>
              <a:rPr lang="en-US" sz="1200" b="1" dirty="0">
                <a:solidFill>
                  <a:srgbClr val="008080"/>
                </a:solidFill>
                <a:latin typeface="Courier New" panose="02070309020205020404" pitchFamily="49" charset="0"/>
              </a:rPr>
              <a:t>2.1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in width=</a:t>
            </a:r>
            <a:r>
              <a:rPr lang="en-US" sz="1200" b="1" dirty="0">
                <a:solidFill>
                  <a:srgbClr val="008080"/>
                </a:solidFill>
                <a:latin typeface="Courier New" panose="02070309020205020404" pitchFamily="49" charset="0"/>
              </a:rPr>
              <a:t>10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in;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PDF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text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"^S={</a:t>
            </a:r>
            <a:r>
              <a:rPr lang="en-US" sz="1200" dirty="0" err="1">
                <a:solidFill>
                  <a:srgbClr val="800080"/>
                </a:solidFill>
                <a:latin typeface="Courier New" panose="02070309020205020404" pitchFamily="49" charset="0"/>
              </a:rPr>
              <a:t>fontsize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=16pt </a:t>
            </a:r>
            <a:r>
              <a:rPr lang="en-US" sz="1200" dirty="0" err="1">
                <a:solidFill>
                  <a:srgbClr val="800080"/>
                </a:solidFill>
                <a:latin typeface="Courier New" panose="02070309020205020404" pitchFamily="49" charset="0"/>
              </a:rPr>
              <a:t>font_weight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=bold just=c} Weekly Service Calls by the Hour"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PDF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text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"^S={</a:t>
            </a:r>
            <a:r>
              <a:rPr lang="en-US" sz="1200" dirty="0" err="1">
                <a:solidFill>
                  <a:srgbClr val="800080"/>
                </a:solidFill>
                <a:latin typeface="Courier New" panose="02070309020205020404" pitchFamily="49" charset="0"/>
              </a:rPr>
              <a:t>fontsize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=10pt </a:t>
            </a:r>
            <a:r>
              <a:rPr lang="en-US" sz="1200" dirty="0" err="1">
                <a:solidFill>
                  <a:srgbClr val="800080"/>
                </a:solidFill>
                <a:latin typeface="Courier New" panose="02070309020205020404" pitchFamily="49" charset="0"/>
              </a:rPr>
              <a:t>font_weight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=medium just=c}Sunday                      Monday                     Tuesday                    Wednesday                    Thursday                    Friday                   Saturday"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endParaRPr lang="en-U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REGION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x=</a:t>
            </a:r>
            <a:r>
              <a:rPr lang="en-US" sz="1200" b="1" dirty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pct y=</a:t>
            </a:r>
            <a:r>
              <a:rPr lang="en-US" sz="1200" b="1" dirty="0">
                <a:solidFill>
                  <a:srgbClr val="008080"/>
                </a:solidFill>
                <a:latin typeface="Courier New" panose="02070309020205020404" pitchFamily="49" charset="0"/>
              </a:rPr>
              <a:t>2.5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in width=</a:t>
            </a:r>
            <a:r>
              <a:rPr lang="en-US" sz="1200" b="1" dirty="0">
                <a:solidFill>
                  <a:srgbClr val="008080"/>
                </a:solidFill>
                <a:latin typeface="Courier New" panose="02070309020205020404" pitchFamily="49" charset="0"/>
              </a:rPr>
              <a:t>10.6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in height=</a:t>
            </a:r>
            <a:r>
              <a:rPr lang="en-US" sz="1200" b="1" dirty="0">
                <a:solidFill>
                  <a:srgbClr val="008080"/>
                </a:solidFill>
                <a:latin typeface="Courier New" panose="02070309020205020404" pitchFamily="49" charset="0"/>
              </a:rPr>
              <a:t>3.1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in;</a:t>
            </a:r>
          </a:p>
          <a:p>
            <a:r>
              <a:rPr lang="en-US" sz="12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PDF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text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"^S={</a:t>
            </a:r>
            <a:r>
              <a:rPr lang="en-US" sz="12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preimage=‘&amp;path./weekly_service_calls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_&amp;end_date_report..</a:t>
            </a:r>
            <a:r>
              <a:rPr lang="en-US" sz="1200" dirty="0" err="1">
                <a:solidFill>
                  <a:srgbClr val="800080"/>
                </a:solidFill>
                <a:latin typeface="Courier New" panose="02070309020205020404" pitchFamily="49" charset="0"/>
              </a:rPr>
              <a:t>png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'}"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sz="1200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8015" y="1499616"/>
            <a:ext cx="7975600" cy="3661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Setting the line chart into the PDF file: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92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PULLING IT ALL TOGETHER – PDF BUILD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8015" y="1499616"/>
            <a:ext cx="7975600" cy="3661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Leverage PROC REPORT to generate the other reporting sections, e.g.: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08015" y="2110868"/>
            <a:ext cx="806049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/*</a:t>
            </a:r>
            <a:r>
              <a:rPr lang="en-US" sz="1000" dirty="0">
                <a:solidFill>
                  <a:srgbClr val="008000"/>
                </a:solidFill>
                <a:latin typeface="Courier New" panose="02070309020205020404" pitchFamily="49" charset="0"/>
              </a:rPr>
              <a:t>KPIs*/</a:t>
            </a:r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REGION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x=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0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6.2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in width=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11.5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in;</a:t>
            </a:r>
          </a:p>
          <a:p>
            <a:r>
              <a:rPr lang="en-US" sz="10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PDF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text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"^S={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fontsize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=24pt </a:t>
            </a:r>
            <a:r>
              <a:rPr lang="en-US" sz="1000" dirty="0" err="1">
                <a:solidFill>
                  <a:srgbClr val="800080"/>
                </a:solidFill>
                <a:latin typeface="Courier New" panose="02070309020205020404" pitchFamily="49" charset="0"/>
              </a:rPr>
              <a:t>font_weight</a:t>
            </a:r>
            <a:r>
              <a:rPr 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=light just=c} KEY PERFORMANCE INDICATORS"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REGION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x=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0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6.5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in width=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11.5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in;</a:t>
            </a:r>
          </a:p>
          <a:p>
            <a:r>
              <a:rPr lang="en-US" sz="10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b="1" dirty="0">
                <a:solidFill>
                  <a:srgbClr val="000080"/>
                </a:solidFill>
                <a:latin typeface="Courier New" panose="02070309020205020404" pitchFamily="49" charset="0"/>
              </a:rPr>
              <a:t>report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data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=work.kpi1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nowd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style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(header)={background=CX00B1FD foreground=CXFFFFFF}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style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(column)={background=CXe6f3ff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font_weight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=medium width=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in just=c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fontsize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000" b="1" dirty="0">
                <a:solidFill>
                  <a:srgbClr val="008080"/>
                </a:solidFill>
                <a:latin typeface="Courier New" panose="02070309020205020404" pitchFamily="49" charset="0"/>
              </a:rPr>
              <a:t>10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pt}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style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(report)={background=CXFFFFFF just=c};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column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total_users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total_service_calls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total_sessions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tot_recos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0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95194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PULLING IT ALL TOGETHER – PDF BUILD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8015" y="1682712"/>
            <a:ext cx="7975600" cy="3661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Place footnotes and terminate the page by ending the layout: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08015" y="2272978"/>
            <a:ext cx="83604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8000"/>
                </a:solidFill>
                <a:latin typeface="Courier New" panose="02070309020205020404" pitchFamily="49" charset="0"/>
              </a:rPr>
              <a:t>/*footnote*/</a:t>
            </a:r>
            <a:endParaRPr lang="en-US" sz="11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1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urier New" panose="02070309020205020404" pitchFamily="49" charset="0"/>
              </a:rPr>
              <a:t>REGION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x=</a:t>
            </a: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0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97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pct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width=</a:t>
            </a:r>
            <a:r>
              <a:rPr lang="en-US" sz="11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1.5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in;\</a:t>
            </a:r>
          </a:p>
          <a:p>
            <a:r>
              <a:rPr lang="en-US" sz="11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DS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urier New" panose="02070309020205020404" pitchFamily="49" charset="0"/>
              </a:rPr>
              <a:t>PDF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urier New" panose="02070309020205020404" pitchFamily="49" charset="0"/>
              </a:rPr>
              <a:t>text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100" dirty="0">
                <a:solidFill>
                  <a:srgbClr val="800080"/>
                </a:solidFill>
                <a:latin typeface="Courier New" panose="02070309020205020404" pitchFamily="49" charset="0"/>
              </a:rPr>
              <a:t>"^S={</a:t>
            </a:r>
            <a:r>
              <a:rPr lang="en-US" sz="1100" dirty="0" err="1">
                <a:solidFill>
                  <a:srgbClr val="800080"/>
                </a:solidFill>
                <a:latin typeface="Courier New" panose="02070309020205020404" pitchFamily="49" charset="0"/>
              </a:rPr>
              <a:t>fontsize</a:t>
            </a:r>
            <a:r>
              <a:rPr lang="en-US" sz="1100" dirty="0">
                <a:solidFill>
                  <a:srgbClr val="800080"/>
                </a:solidFill>
                <a:latin typeface="Courier New" panose="02070309020205020404" pitchFamily="49" charset="0"/>
              </a:rPr>
              <a:t>=6pt </a:t>
            </a:r>
            <a:r>
              <a:rPr lang="en-US" sz="1100" dirty="0" err="1">
                <a:solidFill>
                  <a:srgbClr val="800080"/>
                </a:solidFill>
                <a:latin typeface="Courier New" panose="02070309020205020404" pitchFamily="49" charset="0"/>
              </a:rPr>
              <a:t>font_weight</a:t>
            </a:r>
            <a:r>
              <a:rPr lang="en-US" sz="1100" dirty="0">
                <a:solidFill>
                  <a:srgbClr val="800080"/>
                </a:solidFill>
                <a:latin typeface="Courier New" panose="02070309020205020404" pitchFamily="49" charset="0"/>
              </a:rPr>
              <a:t>=light just=l} © 84.51</a:t>
            </a:r>
            <a:r>
              <a:rPr lang="en-US" sz="11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°&amp;</a:t>
            </a:r>
            <a:r>
              <a:rPr lang="en-US" sz="1100" dirty="0" err="1">
                <a:solidFill>
                  <a:srgbClr val="800080"/>
                </a:solidFill>
                <a:latin typeface="Courier New" panose="02070309020205020404" pitchFamily="49" charset="0"/>
              </a:rPr>
              <a:t>curr_year</a:t>
            </a:r>
            <a:r>
              <a:rPr lang="en-US" sz="1100" dirty="0">
                <a:solidFill>
                  <a:srgbClr val="800080"/>
                </a:solidFill>
                <a:latin typeface="Courier New" panose="02070309020205020404" pitchFamily="49" charset="0"/>
              </a:rPr>
              <a:t>.  |  Confidential"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sz="11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100" dirty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urier New" panose="02070309020205020404" pitchFamily="49" charset="0"/>
              </a:rPr>
              <a:t>Layout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98911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PULLING IT ALL TOGETHER – PDF BUILD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8015" y="1499616"/>
            <a:ext cx="7975600" cy="3661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Starting a second page: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8015" y="1986975"/>
            <a:ext cx="62499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pdf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STARTPAGE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=now;</a:t>
            </a:r>
          </a:p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Layout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start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width=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in height=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8.5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in;</a:t>
            </a:r>
          </a:p>
          <a:p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/*start </a:t>
            </a:r>
            <a:r>
              <a:rPr lang="en-US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header here*/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2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GET A LOT OF DATA…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88204" y="1768092"/>
            <a:ext cx="3370997" cy="1398441"/>
            <a:chOff x="439003" y="3327400"/>
            <a:chExt cx="3370997" cy="1398441"/>
          </a:xfrm>
        </p:grpSpPr>
        <p:sp>
          <p:nvSpPr>
            <p:cNvPr id="17" name="TextBox 16"/>
            <p:cNvSpPr txBox="1"/>
            <p:nvPr/>
          </p:nvSpPr>
          <p:spPr>
            <a:xfrm>
              <a:off x="439003" y="3327400"/>
              <a:ext cx="3370997" cy="11557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US" sz="6000" b="1" dirty="0" smtClean="0">
                  <a:solidFill>
                    <a:schemeClr val="accent1"/>
                  </a:solidFill>
                  <a:latin typeface="Helvetica"/>
                  <a:cs typeface="Helvetica"/>
                </a:rPr>
                <a:t>60MM+</a:t>
              </a:r>
              <a:r>
                <a:rPr lang="en-US" sz="6000" b="1" dirty="0">
                  <a:latin typeface="Helvetica"/>
                  <a:cs typeface="Helvetica"/>
                </a:rPr>
                <a:t/>
              </a:r>
              <a:br>
                <a:rPr lang="en-US" sz="6000" b="1" dirty="0">
                  <a:latin typeface="Helvetica"/>
                  <a:cs typeface="Helvetica"/>
                </a:rPr>
              </a:br>
              <a:endParaRPr lang="en-US" sz="6000" dirty="0">
                <a:latin typeface="Helvetica"/>
                <a:cs typeface="Helvetica"/>
              </a:endParaRPr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487363" y="4079510"/>
              <a:ext cx="3170237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600" dirty="0" smtClean="0">
                  <a:latin typeface="Helvetica"/>
                  <a:cs typeface="Helvetica"/>
                </a:rPr>
                <a:t>Households</a:t>
              </a:r>
              <a:endParaRPr lang="en-US" sz="3600" dirty="0">
                <a:latin typeface="Helvetica"/>
                <a:cs typeface="Helvetica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01309" y="3285923"/>
            <a:ext cx="27447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>
                <a:latin typeface="Helvetica"/>
                <a:cs typeface="Helvetica"/>
              </a:rPr>
              <a:t>1 OUT OF 2 HOUSEHOLDS IN THE US</a:t>
            </a:r>
            <a:endParaRPr lang="en-US" sz="1100" i="1" dirty="0">
              <a:latin typeface="Helvetica"/>
              <a:cs typeface="Helvetic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7099" y="1145579"/>
            <a:ext cx="411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363534"/>
                </a:solidFill>
                <a:latin typeface="Helvetica"/>
                <a:cs typeface="Helvetica"/>
              </a:rPr>
              <a:t>2,778 STORES IN 35 STATES</a:t>
            </a:r>
            <a:endParaRPr lang="en-US" sz="1800" b="1" dirty="0">
              <a:solidFill>
                <a:srgbClr val="363534"/>
              </a:solidFill>
              <a:latin typeface="Helvetica"/>
              <a:cs typeface="Helvetica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553640" y="4264613"/>
            <a:ext cx="4394610" cy="310180"/>
            <a:chOff x="608013" y="5612627"/>
            <a:chExt cx="7927975" cy="559573"/>
          </a:xfrm>
        </p:grpSpPr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7739" y="5661494"/>
              <a:ext cx="878249" cy="461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5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013" y="5634311"/>
              <a:ext cx="892422" cy="516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995" y="5633530"/>
              <a:ext cx="726417" cy="5177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8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551" y="5639842"/>
              <a:ext cx="932952" cy="5051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9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4687" y="5735947"/>
              <a:ext cx="1173493" cy="312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11" descr="QFCLogo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329" y="5647300"/>
              <a:ext cx="624798" cy="490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1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1063" y="5612627"/>
              <a:ext cx="719706" cy="559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5972" y="5708819"/>
              <a:ext cx="1003019" cy="367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30" name="Straight Connector 29"/>
          <p:cNvCxnSpPr/>
          <p:nvPr/>
        </p:nvCxnSpPr>
        <p:spPr>
          <a:xfrm flipH="1" flipV="1">
            <a:off x="4175830" y="1001859"/>
            <a:ext cx="8467" cy="3572934"/>
          </a:xfrm>
          <a:prstGeom prst="line">
            <a:avLst/>
          </a:prstGeom>
          <a:ln w="50800" cmpd="sng">
            <a:solidFill>
              <a:schemeClr val="accent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3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926" y="1251064"/>
            <a:ext cx="4054183" cy="304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1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PULLING IT ALL TOGETHER – PDF BUILD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84202" y="1085065"/>
            <a:ext cx="7975600" cy="3661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Putting our reports in a row: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10699" y="1554187"/>
            <a:ext cx="8301899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08000"/>
                </a:solidFill>
                <a:latin typeface="Courier New" panose="02070309020205020404" pitchFamily="49" charset="0"/>
              </a:rPr>
              <a:t>/*loyalty/</a:t>
            </a:r>
            <a:r>
              <a:rPr lang="en-US" sz="900" dirty="0" err="1">
                <a:solidFill>
                  <a:srgbClr val="008000"/>
                </a:solidFill>
                <a:latin typeface="Courier New" panose="02070309020205020404" pitchFamily="49" charset="0"/>
              </a:rPr>
              <a:t>shabit</a:t>
            </a:r>
            <a:r>
              <a:rPr lang="en-US" sz="900" dirty="0">
                <a:solidFill>
                  <a:srgbClr val="008000"/>
                </a:solidFill>
                <a:latin typeface="Courier New" panose="02070309020205020404" pitchFamily="49" charset="0"/>
              </a:rPr>
              <a:t>*/</a:t>
            </a:r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REGION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x=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.5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in y=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1.3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in width=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in;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900" b="1" dirty="0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b="1" dirty="0">
                <a:solidFill>
                  <a:srgbClr val="000080"/>
                </a:solidFill>
                <a:latin typeface="Courier New" panose="02070309020205020404" pitchFamily="49" charset="0"/>
              </a:rPr>
              <a:t>report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data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work.shabit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nowd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style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(header)={background=CX00B1FD foreground=CXFFFFFF}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	                              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style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(column)={background=CXe6f3ff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font_weight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=medium}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	                              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style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(report)={background=CXFFFFFF </a:t>
            </a:r>
            <a:r>
              <a:rPr lang="en-US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just=l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               </a:t>
            </a:r>
            <a:r>
              <a:rPr lang="en-US" sz="9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column</a:t>
            </a:r>
            <a:r>
              <a:rPr lang="en-US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shabit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dist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index;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900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;</a:t>
            </a:r>
          </a:p>
          <a:p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ourier New" panose="02070309020205020404" pitchFamily="49" charset="0"/>
              </a:rPr>
              <a:t>/*</a:t>
            </a:r>
            <a:r>
              <a:rPr lang="en-US" sz="900" dirty="0" err="1">
                <a:solidFill>
                  <a:srgbClr val="008000"/>
                </a:solidFill>
                <a:latin typeface="Courier New" panose="02070309020205020404" pitchFamily="49" charset="0"/>
              </a:rPr>
              <a:t>priceband</a:t>
            </a:r>
            <a:r>
              <a:rPr lang="en-US" sz="900" dirty="0">
                <a:solidFill>
                  <a:srgbClr val="008000"/>
                </a:solidFill>
                <a:latin typeface="Courier New" panose="02070309020205020404" pitchFamily="49" charset="0"/>
              </a:rPr>
              <a:t>*/</a:t>
            </a:r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REGION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x=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2.6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in y=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1.3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in width=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2.2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in;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900" b="1" dirty="0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b="1" dirty="0">
                <a:solidFill>
                  <a:srgbClr val="000080"/>
                </a:solidFill>
                <a:latin typeface="Courier New" panose="02070309020205020404" pitchFamily="49" charset="0"/>
              </a:rPr>
              <a:t>report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data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work.price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nowd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style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(header)={background=CX00B1FD foreground=CXFFFFFF}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	                                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style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(column)={background=CXe6f3ff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font_weight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=medium}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	                                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style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(report)={background=CXFFFFFF just=l};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column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priceband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dist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index;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900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;</a:t>
            </a:r>
            <a:endParaRPr lang="en-US" sz="900" dirty="0"/>
          </a:p>
        </p:txBody>
      </p:sp>
      <p:sp>
        <p:nvSpPr>
          <p:cNvPr id="5" name="Rectangle 4"/>
          <p:cNvSpPr/>
          <p:nvPr/>
        </p:nvSpPr>
        <p:spPr>
          <a:xfrm>
            <a:off x="510699" y="4103940"/>
            <a:ext cx="72331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+mj-lt"/>
              </a:rPr>
              <a:t>WASH, RINSE, REPEAT…</a:t>
            </a:r>
          </a:p>
        </p:txBody>
      </p:sp>
      <p:sp>
        <p:nvSpPr>
          <p:cNvPr id="7" name="Line Callout 2 6"/>
          <p:cNvSpPr/>
          <p:nvPr/>
        </p:nvSpPr>
        <p:spPr>
          <a:xfrm>
            <a:off x="5603440" y="2447396"/>
            <a:ext cx="3209158" cy="614476"/>
          </a:xfrm>
          <a:prstGeom prst="borderCallout2">
            <a:avLst>
              <a:gd name="adj1" fmla="val 38914"/>
              <a:gd name="adj2" fmla="val -2440"/>
              <a:gd name="adj3" fmla="val 24297"/>
              <a:gd name="adj4" fmla="val -7126"/>
              <a:gd name="adj5" fmla="val -25843"/>
              <a:gd name="adj6" fmla="val -8837"/>
            </a:avLst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..in this case, the background is actually the grid lines, which we're setting to white.  We're also left justifying so it will go in the layout box nicely</a:t>
            </a:r>
          </a:p>
        </p:txBody>
      </p:sp>
    </p:spTree>
    <p:extLst>
      <p:ext uri="{BB962C8B-B14F-4D97-AF65-F5344CB8AC3E}">
        <p14:creationId xmlns:p14="http://schemas.microsoft.com/office/powerpoint/2010/main" val="977503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PULLING IT ALL TOGETHER – PDF BUILD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84202" y="1085065"/>
            <a:ext cx="7975600" cy="3661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Throwing in the Venn: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8015" y="1986975"/>
            <a:ext cx="75045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REGION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x=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50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pct y=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in width=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5.1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in height=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3.85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in;</a:t>
            </a:r>
          </a:p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PDF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text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"^S={preimage='&amp;path./</a:t>
            </a:r>
            <a:r>
              <a:rPr 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venn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_&amp;end_date_report..</a:t>
            </a:r>
            <a:r>
              <a:rPr 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png</a:t>
            </a:r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'}"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70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5" y="524936"/>
            <a:ext cx="8204583" cy="457200"/>
          </a:xfrm>
        </p:spPr>
        <p:txBody>
          <a:bodyPr/>
          <a:lstStyle/>
          <a:p>
            <a:r>
              <a:rPr lang="en-US" dirty="0" smtClean="0"/>
              <a:t>PULLING IT ALL TOGETHER – GET IT OUT THE DOOR!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8015" y="982136"/>
            <a:ext cx="81322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filename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outbox </a:t>
            </a: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email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to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'DigitalMission@8451.com'</a:t>
            </a:r>
            <a:endParaRPr lang="en-U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from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'jeff.ahrnsen@8451.com'</a:t>
            </a:r>
            <a:endParaRPr lang="en-U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subject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"Real Time Engine Dashboard &amp;</a:t>
            </a:r>
            <a:r>
              <a:rPr lang="en-US" sz="12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start_date_mon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. &amp;</a:t>
            </a:r>
            <a:r>
              <a:rPr lang="en-US" sz="12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start_date_day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. &amp;</a:t>
            </a:r>
            <a:r>
              <a:rPr lang="en-US" sz="12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start_date_yr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. - &amp;</a:t>
            </a:r>
            <a:r>
              <a:rPr lang="en-US" sz="1200" dirty="0" err="1">
                <a:solidFill>
                  <a:srgbClr val="800080"/>
                </a:solidFill>
                <a:latin typeface="Courier New" panose="02070309020205020404" pitchFamily="49" charset="0"/>
              </a:rPr>
              <a:t>end_date_mon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. &amp;</a:t>
            </a:r>
            <a:r>
              <a:rPr lang="en-US" sz="1200" dirty="0" err="1">
                <a:solidFill>
                  <a:srgbClr val="800080"/>
                </a:solidFill>
                <a:latin typeface="Courier New" panose="02070309020205020404" pitchFamily="49" charset="0"/>
              </a:rPr>
              <a:t>end_date_day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. &amp;</a:t>
            </a:r>
            <a:r>
              <a:rPr lang="en-US" sz="1200" dirty="0" err="1">
                <a:solidFill>
                  <a:srgbClr val="800080"/>
                </a:solidFill>
                <a:latin typeface="Courier New" panose="02070309020205020404" pitchFamily="49" charset="0"/>
              </a:rPr>
              <a:t>end_date_yr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."</a:t>
            </a:r>
            <a:endParaRPr lang="en-U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attach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2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“&amp;path./rte_dashboard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_&amp;start_date_</a:t>
            </a:r>
            <a:r>
              <a:rPr lang="en-US" sz="1200" dirty="0" err="1">
                <a:solidFill>
                  <a:srgbClr val="800080"/>
                </a:solidFill>
                <a:latin typeface="Courier New" panose="02070309020205020404" pitchFamily="49" charset="0"/>
              </a:rPr>
              <a:t>yr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.&amp;</a:t>
            </a:r>
            <a:r>
              <a:rPr lang="en-US" sz="1200" dirty="0" err="1">
                <a:solidFill>
                  <a:srgbClr val="800080"/>
                </a:solidFill>
                <a:latin typeface="Courier New" panose="02070309020205020404" pitchFamily="49" charset="0"/>
              </a:rPr>
              <a:t>end_date_mon.&amp;end_date_day..pdf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000080"/>
                </a:solidFill>
                <a:latin typeface="Courier New" panose="02070309020205020404" pitchFamily="49" charset="0"/>
              </a:rPr>
              <a:t>data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_null_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file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outbox;</a:t>
            </a:r>
          </a:p>
          <a:p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put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'Attached please find the most recent dashboard for the Real Time Engine.'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put</a:t>
            </a:r>
            <a:r>
              <a:rPr lang="en-U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''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</a:rPr>
              <a:t>put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800080"/>
                </a:solidFill>
                <a:latin typeface="Courier New" panose="02070309020205020404" pitchFamily="49" charset="0"/>
              </a:rPr>
              <a:t>'Thank you'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267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9600" y="1602030"/>
            <a:ext cx="7975600" cy="283873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PROC TEMPLATE: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www2.sas.com/proceedings/sugi31/112-31.pdf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ODS </a:t>
            </a:r>
            <a:r>
              <a:rPr lang="en-US" sz="1400" dirty="0"/>
              <a:t>ESCAPECHAR: </a:t>
            </a:r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www2.sas.com/proceedings/forum2007/099-2007.pdf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ODS LAYOUT: </a:t>
            </a:r>
            <a:r>
              <a:rPr lang="en-US" sz="1400" dirty="0" smtClean="0">
                <a:hlinkClick r:id="rId5"/>
              </a:rPr>
              <a:t>https</a:t>
            </a:r>
            <a:r>
              <a:rPr lang="en-US" sz="1400" dirty="0">
                <a:hlinkClick r:id="rId5"/>
              </a:rPr>
              <a:t>://</a:t>
            </a:r>
            <a:r>
              <a:rPr lang="en-US" sz="1400" dirty="0" smtClean="0">
                <a:hlinkClick r:id="rId5"/>
              </a:rPr>
              <a:t>support.sas.com/resources/papers/proceedings15/SAS1836-2015.pdf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FOUR </a:t>
            </a:r>
            <a:r>
              <a:rPr lang="en-US" sz="1400" dirty="0"/>
              <a:t>WAY </a:t>
            </a:r>
            <a:r>
              <a:rPr lang="en-US" sz="1400" dirty="0" smtClean="0"/>
              <a:t>VENN: </a:t>
            </a:r>
            <a:r>
              <a:rPr lang="en-US" sz="1400" dirty="0" smtClean="0">
                <a:hlinkClick r:id="rId6"/>
              </a:rPr>
              <a:t>http</a:t>
            </a:r>
            <a:r>
              <a:rPr lang="en-US" sz="1400" dirty="0">
                <a:hlinkClick r:id="rId6"/>
              </a:rPr>
              <a:t>://</a:t>
            </a:r>
            <a:r>
              <a:rPr lang="en-US" sz="1400" dirty="0" smtClean="0">
                <a:hlinkClick r:id="rId6"/>
              </a:rPr>
              <a:t>support.sas.com/resources/papers/proceedings13/243-2013.pdf</a:t>
            </a:r>
            <a:endParaRPr lang="en-US" sz="1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7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6896" y="2852928"/>
            <a:ext cx="4030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+mj-lt"/>
              </a:rPr>
              <a:t>contact: jeff.ahrnsen@8451.com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5679" y="781511"/>
            <a:ext cx="403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+mj-lt"/>
              </a:rPr>
              <a:t>QUESTIONS?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796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3166" y="524936"/>
            <a:ext cx="2390994" cy="457200"/>
          </a:xfrm>
        </p:spPr>
        <p:txBody>
          <a:bodyPr/>
          <a:lstStyle/>
          <a:p>
            <a:r>
              <a:rPr lang="en-US" dirty="0" smtClean="0"/>
              <a:t>SOMETIMES YOU NEED A NICE VISUAL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0939" y="180757"/>
            <a:ext cx="6310122" cy="44432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995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3166" y="524936"/>
            <a:ext cx="2390994" cy="457200"/>
          </a:xfrm>
        </p:spPr>
        <p:txBody>
          <a:bodyPr/>
          <a:lstStyle/>
          <a:p>
            <a:r>
              <a:rPr lang="en-US" dirty="0" smtClean="0"/>
              <a:t>SOMETIMES YOU NEED A NICE VISUAL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1287" y="180115"/>
            <a:ext cx="6333458" cy="44712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185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 COORDINATION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320766" y="3532626"/>
            <a:ext cx="2015412" cy="0"/>
          </a:xfrm>
          <a:prstGeom prst="line">
            <a:avLst/>
          </a:prstGeom>
          <a:ln w="47625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836983" y="791292"/>
            <a:ext cx="3892092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style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GraphColors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/     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 err="1">
                <a:solidFill>
                  <a:srgbClr val="800080"/>
                </a:solidFill>
                <a:latin typeface="Courier New" panose="02070309020205020404" pitchFamily="49" charset="0"/>
              </a:rPr>
              <a:t>gclipping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cxD2D2D2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 err="1">
                <a:solidFill>
                  <a:srgbClr val="800080"/>
                </a:solidFill>
                <a:latin typeface="Courier New" panose="02070309020205020404" pitchFamily="49" charset="0"/>
              </a:rPr>
              <a:t>gcclipping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cx363534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 err="1">
                <a:solidFill>
                  <a:srgbClr val="800080"/>
                </a:solidFill>
                <a:latin typeface="Courier New" panose="02070309020205020404" pitchFamily="49" charset="0"/>
              </a:rPr>
              <a:t>gstars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cxD2D2D2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endParaRPr lang="en-US" sz="9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                        "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gdata3"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CX20bc95                                  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"gdata2"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CXd47ebd                               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"gdata1"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CX008FC9 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 err="1">
                <a:solidFill>
                  <a:srgbClr val="800080"/>
                </a:solidFill>
                <a:latin typeface="Courier New" panose="02070309020205020404" pitchFamily="49" charset="0"/>
              </a:rPr>
              <a:t>gdata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CX008FC9;   </a:t>
            </a:r>
          </a:p>
          <a:p>
            <a:r>
              <a:rPr lang="en-US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900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endParaRPr lang="en-US" sz="9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783029" y="1737705"/>
            <a:ext cx="2015412" cy="0"/>
          </a:xfrm>
          <a:prstGeom prst="line">
            <a:avLst/>
          </a:prstGeom>
          <a:ln w="47625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08015" y="1074468"/>
            <a:ext cx="4572000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b="1" dirty="0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b="1" dirty="0">
                <a:solidFill>
                  <a:srgbClr val="000080"/>
                </a:solidFill>
                <a:latin typeface="Courier New" panose="02070309020205020404" pitchFamily="49" charset="0"/>
              </a:rPr>
              <a:t>template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9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define</a:t>
            </a:r>
            <a:r>
              <a:rPr lang="en-US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style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Styles.dh2; 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9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parent</a:t>
            </a:r>
            <a:r>
              <a:rPr lang="en-US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styles.dh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ourier New" panose="02070309020205020404" pitchFamily="49" charset="0"/>
              </a:rPr>
              <a:t>/*this sets the line thickness for line charts*/</a:t>
            </a:r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replace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GraphReference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/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linethickness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10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px; </a:t>
            </a:r>
          </a:p>
          <a:p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style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GraphFonts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from _self_/                                    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 err="1">
                <a:solidFill>
                  <a:srgbClr val="800080"/>
                </a:solidFill>
                <a:latin typeface="Courier New" panose="02070309020205020404" pitchFamily="49" charset="0"/>
              </a:rPr>
              <a:t>GraphValueFont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(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"Helvetica"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10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pt)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 err="1">
                <a:solidFill>
                  <a:srgbClr val="800080"/>
                </a:solidFill>
                <a:latin typeface="Courier New" panose="02070309020205020404" pitchFamily="49" charset="0"/>
              </a:rPr>
              <a:t>GraphTitleFont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(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"Helvetica"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14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pt,bold)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"GraphTitle1Font"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(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"Helvetica"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14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pt,bold); </a:t>
            </a:r>
            <a:endParaRPr lang="en-US" sz="9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sz="900" dirty="0" smtClean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endParaRPr lang="en-US" sz="9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r>
              <a:rPr lang="en-US" sz="9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style</a:t>
            </a:r>
            <a:r>
              <a:rPr lang="en-US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colors /                                        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 err="1">
                <a:solidFill>
                  <a:srgbClr val="800080"/>
                </a:solidFill>
                <a:latin typeface="Courier New" panose="02070309020205020404" pitchFamily="49" charset="0"/>
              </a:rPr>
              <a:t>headerfgemph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cx363534                            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 err="1">
                <a:solidFill>
                  <a:srgbClr val="800080"/>
                </a:solidFill>
                <a:latin typeface="Courier New" panose="02070309020205020404" pitchFamily="49" charset="0"/>
              </a:rPr>
              <a:t>headerbgemph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cxFFFFFF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 err="1">
                <a:solidFill>
                  <a:srgbClr val="800080"/>
                </a:solidFill>
                <a:latin typeface="Courier New" panose="02070309020205020404" pitchFamily="49" charset="0"/>
              </a:rPr>
              <a:t>headerfgstrong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cx363534                          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    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 err="1">
                <a:solidFill>
                  <a:srgbClr val="800080"/>
                </a:solidFill>
                <a:latin typeface="Courier New" panose="02070309020205020404" pitchFamily="49" charset="0"/>
              </a:rPr>
              <a:t>contentfg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cx363534                               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 err="1">
                <a:solidFill>
                  <a:srgbClr val="800080"/>
                </a:solidFill>
                <a:latin typeface="Courier New" panose="02070309020205020404" pitchFamily="49" charset="0"/>
              </a:rPr>
              <a:t>contentbg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cxFFFFFF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   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 err="1">
                <a:solidFill>
                  <a:srgbClr val="800080"/>
                </a:solidFill>
                <a:latin typeface="Courier New" panose="02070309020205020404" pitchFamily="49" charset="0"/>
              </a:rPr>
              <a:t>docfg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cx363534                                   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 err="1">
                <a:solidFill>
                  <a:srgbClr val="800080"/>
                </a:solidFill>
                <a:latin typeface="Courier New" panose="02070309020205020404" pitchFamily="49" charset="0"/>
              </a:rPr>
              <a:t>docbg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cxffffff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900" dirty="0">
                <a:solidFill>
                  <a:srgbClr val="008000"/>
                </a:solidFill>
                <a:latin typeface="Courier New" panose="02070309020205020404" pitchFamily="49" charset="0"/>
              </a:rPr>
              <a:t>/*changing background*/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	     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 err="1">
                <a:solidFill>
                  <a:srgbClr val="800080"/>
                </a:solidFill>
                <a:latin typeface="Courier New" panose="02070309020205020404" pitchFamily="49" charset="0"/>
              </a:rPr>
              <a:t>gaxis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CXD5D5D5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		 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 err="1">
                <a:solidFill>
                  <a:srgbClr val="800080"/>
                </a:solidFill>
                <a:latin typeface="Courier New" panose="02070309020205020404" pitchFamily="49" charset="0"/>
              </a:rPr>
              <a:t>gwalls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CXFFFFFF;</a:t>
            </a:r>
          </a:p>
          <a:p>
            <a:endParaRPr lang="en-US" sz="900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508885" y="3165486"/>
            <a:ext cx="2578307" cy="1241622"/>
          </a:xfrm>
          <a:ln>
            <a:solidFill>
              <a:schemeClr val="accent1">
                <a:alpha val="31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Determine default styles using: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proc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template</a:t>
            </a:r>
            <a:r>
              <a:rPr lang="en-US" dirty="0" smtClean="0"/>
              <a:t>; </a:t>
            </a:r>
            <a:br>
              <a:rPr lang="en-US" dirty="0" smtClean="0"/>
            </a:b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list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run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6732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YOUR LINE CHART WITH SGPLOT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08015" y="1241779"/>
            <a:ext cx="65800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graphics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on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/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imagename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"weekly_service_calls_&amp;</a:t>
            </a:r>
            <a:r>
              <a:rPr lang="en-US" sz="900" dirty="0" err="1">
                <a:solidFill>
                  <a:srgbClr val="800080"/>
                </a:solidFill>
                <a:latin typeface="Courier New" panose="02070309020205020404" pitchFamily="49" charset="0"/>
              </a:rPr>
              <a:t>end_date_report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width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10.5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in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height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3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in;</a:t>
            </a:r>
          </a:p>
          <a:p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listing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style=dh2 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gpath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"&amp;</a:t>
            </a:r>
            <a:r>
              <a:rPr lang="en-US" sz="900" dirty="0" err="1">
                <a:solidFill>
                  <a:srgbClr val="800080"/>
                </a:solidFill>
                <a:latin typeface="Courier New" panose="02070309020205020404" pitchFamily="49" charset="0"/>
              </a:rPr>
              <a:t>out_location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image_dpi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300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b="1" dirty="0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sgplot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8000"/>
                </a:solidFill>
                <a:latin typeface="Courier New" panose="02070309020205020404" pitchFamily="49" charset="0"/>
              </a:rPr>
              <a:t>/*</a:t>
            </a:r>
            <a:r>
              <a:rPr lang="en-US" sz="900" dirty="0" err="1">
                <a:solidFill>
                  <a:srgbClr val="008000"/>
                </a:solidFill>
                <a:latin typeface="Courier New" panose="02070309020205020404" pitchFamily="49" charset="0"/>
              </a:rPr>
              <a:t>noautolegend</a:t>
            </a:r>
            <a:r>
              <a:rPr lang="en-US" sz="900" dirty="0">
                <a:solidFill>
                  <a:srgbClr val="008000"/>
                </a:solidFill>
                <a:latin typeface="Courier New" panose="02070309020205020404" pitchFamily="49" charset="0"/>
              </a:rPr>
              <a:t>*/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data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=report1 ;</a:t>
            </a:r>
          </a:p>
          <a:p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series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x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datetime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y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=coupons /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lineattrs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 GraphData1 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legendlabel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'Coupons'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break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series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x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datetime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y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usuals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/ 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lineattrs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 GraphData5 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legendlabel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sz="900" dirty="0" err="1">
                <a:solidFill>
                  <a:srgbClr val="800080"/>
                </a:solidFill>
                <a:latin typeface="Courier New" panose="02070309020205020404" pitchFamily="49" charset="0"/>
              </a:rPr>
              <a:t>Usuals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break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series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x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datetime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y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yellowtag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/ 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lineattrs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 GraphData7 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legendlabel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'Yellow Tag'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break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series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x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datetime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y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weeklyads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/ 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lineattrs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 GraphData9 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legendlabel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'Weekly Ads'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break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xaxis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grid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display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=(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nolabel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values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=(&amp;</a:t>
            </a:r>
            <a:r>
              <a:rPr lang="en-US" sz="900" dirty="0">
                <a:solidFill>
                  <a:srgbClr val="008080"/>
                </a:solidFill>
                <a:latin typeface="Courier New" panose="02070309020205020404" pitchFamily="49" charset="0"/>
              </a:rPr>
              <a:t>min.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to &amp;</a:t>
            </a:r>
            <a:r>
              <a:rPr lang="en-US" sz="900" dirty="0">
                <a:solidFill>
                  <a:srgbClr val="008080"/>
                </a:solidFill>
                <a:latin typeface="Courier New" panose="02070309020205020404" pitchFamily="49" charset="0"/>
              </a:rPr>
              <a:t>max.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 by 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14400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  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fitpolicy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=rotate 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tickvalueformat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dirty="0">
                <a:solidFill>
                  <a:srgbClr val="008080"/>
                </a:solidFill>
                <a:latin typeface="Courier New" panose="02070309020205020404" pitchFamily="49" charset="0"/>
              </a:rPr>
              <a:t>timeampm5.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;</a:t>
            </a:r>
          </a:p>
          <a:p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yaxis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display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=(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nolabel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tickvalueformat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dirty="0">
                <a:solidFill>
                  <a:srgbClr val="008080"/>
                </a:solidFill>
                <a:latin typeface="Courier New" panose="02070309020205020404" pitchFamily="49" charset="0"/>
              </a:rPr>
              <a:t>comma12.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;</a:t>
            </a:r>
          </a:p>
          <a:p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listing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close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ods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graphics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off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sz="900" dirty="0"/>
          </a:p>
        </p:txBody>
      </p:sp>
      <p:sp>
        <p:nvSpPr>
          <p:cNvPr id="15" name="Line Callout 2 14"/>
          <p:cNvSpPr/>
          <p:nvPr/>
        </p:nvSpPr>
        <p:spPr>
          <a:xfrm>
            <a:off x="4813400" y="2995577"/>
            <a:ext cx="1272846" cy="241400"/>
          </a:xfrm>
          <a:prstGeom prst="borderCallout2">
            <a:avLst>
              <a:gd name="adj1" fmla="val 38914"/>
              <a:gd name="adj2" fmla="val -2440"/>
              <a:gd name="adj3" fmla="val 24297"/>
              <a:gd name="adj4" fmla="val -7126"/>
              <a:gd name="adj5" fmla="val -83419"/>
              <a:gd name="adj6" fmla="val -7898"/>
            </a:avLst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Four hours, in seconds</a:t>
            </a:r>
          </a:p>
        </p:txBody>
      </p:sp>
    </p:spTree>
    <p:extLst>
      <p:ext uri="{BB962C8B-B14F-4D97-AF65-F5344CB8AC3E}">
        <p14:creationId xmlns:p14="http://schemas.microsoft.com/office/powerpoint/2010/main" val="239647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A VENN – DATA PREP </a:t>
            </a:r>
            <a:br>
              <a:rPr lang="en-US" dirty="0" smtClean="0"/>
            </a:br>
            <a:r>
              <a:rPr lang="en-US" sz="900" dirty="0" smtClean="0"/>
              <a:t>SEE </a:t>
            </a:r>
            <a:r>
              <a:rPr lang="en-US" sz="900" b="1" dirty="0" smtClean="0"/>
              <a:t>RESOURCES</a:t>
            </a:r>
            <a:r>
              <a:rPr lang="en-US" sz="900" dirty="0" smtClean="0"/>
              <a:t> PAGE FOR ORIGINAL </a:t>
            </a:r>
            <a:r>
              <a:rPr lang="en-US" sz="900" dirty="0"/>
              <a:t>PAPER ‘V is for Venn </a:t>
            </a:r>
            <a:r>
              <a:rPr lang="en-US" sz="900" dirty="0" smtClean="0"/>
              <a:t>Diagrams’ by </a:t>
            </a:r>
            <a:r>
              <a:rPr lang="en-US" sz="900" dirty="0" err="1" smtClean="0"/>
              <a:t>Kriss</a:t>
            </a:r>
            <a:r>
              <a:rPr lang="en-US" sz="900" dirty="0" smtClean="0"/>
              <a:t> </a:t>
            </a:r>
            <a:r>
              <a:rPr lang="en-US" sz="900" dirty="0"/>
              <a:t>Harris, SAS Specialists Ltd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916" y="1483559"/>
            <a:ext cx="3197694" cy="1361346"/>
          </a:xfrm>
          <a:prstGeom prst="rect">
            <a:avLst/>
          </a:prstGeom>
        </p:spPr>
      </p:pic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8015" y="1101310"/>
            <a:ext cx="7975600" cy="7644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Make a table that looks like this: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3208095"/>
            <a:ext cx="655915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000080"/>
                </a:solidFill>
                <a:latin typeface="Courier New" panose="02070309020205020404" pitchFamily="49" charset="0"/>
              </a:rPr>
              <a:t>data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work.venn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set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sasdata.report6_venn; 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coupons=translate(translate(put(venn_coupons,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1.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),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'A'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'1'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),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'.'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);                              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usuals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=translate(translate(put(venn_usuals,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1.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),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'B'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'1'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),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'.'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);     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weekly=translate(translate(put(venn_weeklyads,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1.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),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'C'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'1'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),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'.'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);                              </a:t>
            </a: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yellow=translate(translate(put(venn_yellowtag,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1.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),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'D'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'1'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),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""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900" dirty="0">
                <a:solidFill>
                  <a:srgbClr val="800080"/>
                </a:solidFill>
                <a:latin typeface="Courier New" panose="02070309020205020404" pitchFamily="49" charset="0"/>
              </a:rPr>
              <a:t>'.'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);  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var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=compress(coupons||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usuals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||weekly||yellow);</a:t>
            </a:r>
          </a:p>
          <a:p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call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symput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var,round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(percent,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.1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));</a:t>
            </a:r>
          </a:p>
          <a:p>
            <a:r>
              <a:rPr lang="en-US" sz="900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%put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&amp;A &amp;B &amp;C &amp;D &amp;AB &amp;AC &amp;AD &amp;BC &amp;BD &amp;CD &amp;ABC &amp;ABD &amp;ACD &amp;BCD &amp;ABCD;</a:t>
            </a:r>
            <a:endParaRPr lang="en-US" sz="900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6798" y="2914258"/>
            <a:ext cx="7975600" cy="7644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And then generate the macro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9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A VENN – DATA PREP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8015" y="1101310"/>
            <a:ext cx="7975600" cy="7644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Then we need to create a dummy table that’s a 100 by 100 matrix, that we’ll use later to position data points and ellipses in the graph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8015" y="1872371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chart_matrix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pl-PL" dirty="0">
                <a:solidFill>
                  <a:srgbClr val="0000FF"/>
                </a:solidFill>
                <a:latin typeface="Courier New" panose="02070309020205020404" pitchFamily="49" charset="0"/>
              </a:rPr>
              <a:t>do</a:t>
            </a:r>
            <a:r>
              <a:rPr lang="pl-PL" dirty="0">
                <a:solidFill>
                  <a:srgbClr val="000000"/>
                </a:solidFill>
                <a:latin typeface="Courier New" panose="02070309020205020404" pitchFamily="49" charset="0"/>
              </a:rPr>
              <a:t> x = </a:t>
            </a:r>
            <a:r>
              <a:rPr lang="pl-PL" b="1" dirty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pl-PL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0000FF"/>
                </a:solidFill>
                <a:latin typeface="Courier New" panose="02070309020205020404" pitchFamily="49" charset="0"/>
              </a:rPr>
              <a:t>to</a:t>
            </a:r>
            <a:r>
              <a:rPr lang="pl-PL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b="1" dirty="0">
                <a:solidFill>
                  <a:srgbClr val="008080"/>
                </a:solidFill>
                <a:latin typeface="Courier New" panose="02070309020205020404" pitchFamily="49" charset="0"/>
              </a:rPr>
              <a:t>100</a:t>
            </a:r>
            <a:r>
              <a:rPr lang="pl-PL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y = x;</a:t>
            </a:r>
          </a:p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output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5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A VENN – BUILDING YOUR TEMPLATE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8015" y="1233877"/>
            <a:ext cx="82872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b="1" dirty="0">
                <a:solidFill>
                  <a:srgbClr val="000080"/>
                </a:solidFill>
                <a:latin typeface="Courier New" panose="02070309020205020404" pitchFamily="49" charset="0"/>
              </a:rPr>
              <a:t>template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define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statgraph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Venn4Way;</a:t>
            </a:r>
          </a:p>
          <a:p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begingraph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/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drawspace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datavalue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;</a:t>
            </a:r>
          </a:p>
          <a:p>
            <a:r>
              <a:rPr lang="en-US" sz="900" dirty="0">
                <a:solidFill>
                  <a:srgbClr val="008000"/>
                </a:solidFill>
                <a:latin typeface="Courier New" panose="02070309020205020404" pitchFamily="49" charset="0"/>
              </a:rPr>
              <a:t>/* Plot */</a:t>
            </a:r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layout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overlay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/ 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yaxisopts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(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display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NONE) 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xaxisopts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(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display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NONE) ;</a:t>
            </a:r>
          </a:p>
          <a:p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scatterplot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x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=x 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y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=y / </a:t>
            </a:r>
            <a:r>
              <a:rPr lang="en-US" sz="900" dirty="0" err="1">
                <a:solidFill>
                  <a:srgbClr val="0000FF"/>
                </a:solidFill>
                <a:latin typeface="Courier New" panose="02070309020205020404" pitchFamily="49" charset="0"/>
              </a:rPr>
              <a:t>markerattrs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=(</a:t>
            </a:r>
            <a:r>
              <a:rPr lang="en-US" sz="900" dirty="0">
                <a:solidFill>
                  <a:srgbClr val="0000FF"/>
                </a:solidFill>
                <a:latin typeface="Courier New" panose="02070309020205020404" pitchFamily="49" charset="0"/>
              </a:rPr>
              <a:t>size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0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ourier New" panose="02070309020205020404" pitchFamily="49" charset="0"/>
              </a:rPr>
              <a:t>/* Venn Diagram (Ellipses) */</a:t>
            </a:r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drawoval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x=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28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39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width=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26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height=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100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/ display=all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fillattrs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=(color=CX008FC9 transparency=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0.85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outlineattrs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=(color=CX008FC9 thickness=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6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 transparency=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0.60</a:t>
            </a:r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WIDTHUNIT= Percent HEIGHTUNIT= Percent rotate = 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45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;</a:t>
            </a:r>
          </a:p>
          <a:p>
            <a:r>
              <a:rPr lang="en-US" sz="9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drawoval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x=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72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39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width=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26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height=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100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/display=all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fillattrs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=(color=CXFFE000 transparency=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0.85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outlineattrs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=(color=CXFFE000 thickness=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6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 transparency=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0.60</a:t>
            </a:r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WIDTHUNIT= Percent HEIGHTUNIT= Percent rotate = 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315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;</a:t>
            </a:r>
          </a:p>
          <a:p>
            <a:r>
              <a:rPr lang="en-US" sz="9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drawoval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x=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57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54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width=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26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height=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100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/ display=all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fillattrs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=(color=CXf47e24 transparency=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0.85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outlineattrs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=(color=CXf47e24 thickness=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6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 transparency=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0.60</a:t>
            </a:r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WIDTHUNIT= Percent HEIGHTUNIT= Percent rotate = 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335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;</a:t>
            </a:r>
          </a:p>
          <a:p>
            <a:r>
              <a:rPr lang="en-US" sz="900" dirty="0" err="1">
                <a:solidFill>
                  <a:srgbClr val="FF0000"/>
                </a:solidFill>
                <a:latin typeface="Courier New" panose="02070309020205020404" pitchFamily="49" charset="0"/>
              </a:rPr>
              <a:t>drawoval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x=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43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y=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54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width=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26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height=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100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/ display=all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fillattrs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=(color=CXec008b transparency=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0.85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en-US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outlineattrs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=(color=CXec008b thickness=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6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) transparency=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0.60</a:t>
            </a:r>
            <a:endParaRPr lang="en-US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WIDTHUNIT= Percent HEIGHTUNIT= Percent rotate = </a:t>
            </a:r>
            <a:r>
              <a:rPr lang="en-US" sz="900" b="1" dirty="0">
                <a:solidFill>
                  <a:srgbClr val="008080"/>
                </a:solidFill>
                <a:latin typeface="Courier New" panose="02070309020205020404" pitchFamily="49" charset="0"/>
              </a:rPr>
              <a:t>25</a:t>
            </a:r>
            <a:r>
              <a:rPr lang="en-US" sz="900" dirty="0">
                <a:solidFill>
                  <a:srgbClr val="000000"/>
                </a:solidFill>
                <a:latin typeface="Courier New" panose="02070309020205020404" pitchFamily="49" charset="0"/>
              </a:rPr>
              <a:t> ;</a:t>
            </a:r>
            <a:endParaRPr lang="en-US" sz="9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8483" y="1140714"/>
            <a:ext cx="1424644" cy="105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1799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84.51 Colors">
      <a:dk1>
        <a:srgbClr val="4C4845"/>
      </a:dk1>
      <a:lt1>
        <a:sysClr val="window" lastClr="FFFFFF"/>
      </a:lt1>
      <a:dk2>
        <a:srgbClr val="363534"/>
      </a:dk2>
      <a:lt2>
        <a:srgbClr val="FFFFFF"/>
      </a:lt2>
      <a:accent1>
        <a:srgbClr val="EC008B"/>
      </a:accent1>
      <a:accent2>
        <a:srgbClr val="F47E24"/>
      </a:accent2>
      <a:accent3>
        <a:srgbClr val="FFE000"/>
      </a:accent3>
      <a:accent4>
        <a:srgbClr val="00AE5D"/>
      </a:accent4>
      <a:accent5>
        <a:srgbClr val="008FC9"/>
      </a:accent5>
      <a:accent6>
        <a:srgbClr val="DEE3E5"/>
      </a:accent6>
      <a:hlink>
        <a:srgbClr val="0000FF"/>
      </a:hlink>
      <a:folHlink>
        <a:srgbClr val="800080"/>
      </a:folHlink>
    </a:clrScheme>
    <a:fontScheme name="84.51 Helvetica Font">
      <a:majorFont>
        <a:latin typeface="Helvetica"/>
        <a:ea typeface="ＭＳ Ｐゴシック"/>
        <a:cs typeface="Helvetica Light"/>
      </a:majorFont>
      <a:minorFont>
        <a:latin typeface="Helvetica"/>
        <a:ea typeface="ＭＳ Ｐゴシック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+mj-lt"/>
          </a:defRPr>
        </a:defPPr>
      </a:lstStyle>
    </a:txDef>
  </a:objectDefaults>
  <a:extraClrSchemeLst>
    <a:extraClrScheme>
      <a:clrScheme name="dunnhumby 1">
        <a:dk1>
          <a:srgbClr val="363534"/>
        </a:dk1>
        <a:lt1>
          <a:srgbClr val="FFFFFF"/>
        </a:lt1>
        <a:dk2>
          <a:srgbClr val="363534"/>
        </a:dk2>
        <a:lt2>
          <a:srgbClr val="808080"/>
        </a:lt2>
        <a:accent1>
          <a:srgbClr val="B19B00"/>
        </a:accent1>
        <a:accent2>
          <a:srgbClr val="E17000"/>
        </a:accent2>
        <a:accent3>
          <a:srgbClr val="FFFFFF"/>
        </a:accent3>
        <a:accent4>
          <a:srgbClr val="2D2C2B"/>
        </a:accent4>
        <a:accent5>
          <a:srgbClr val="D5CBAA"/>
        </a:accent5>
        <a:accent6>
          <a:srgbClr val="CC6500"/>
        </a:accent6>
        <a:hlink>
          <a:srgbClr val="009B74"/>
        </a:hlink>
        <a:folHlink>
          <a:srgbClr val="A31A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CF5D413C-CD51-4917-BBE8-966CD5099B6F}" vid="{076C8128-B96B-49CF-B8A3-6D4869132E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2006</Words>
  <Application>Microsoft Office PowerPoint</Application>
  <PresentationFormat>On-screen Show (16:9)</PresentationFormat>
  <Paragraphs>314</Paragraphs>
  <Slides>24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ＭＳ Ｐゴシック</vt:lpstr>
      <vt:lpstr>Arial</vt:lpstr>
      <vt:lpstr>Calibri</vt:lpstr>
      <vt:lpstr>Courier New</vt:lpstr>
      <vt:lpstr>Helvetica</vt:lpstr>
      <vt:lpstr>Helvetica Light</vt:lpstr>
      <vt:lpstr>Wingdings</vt:lpstr>
      <vt:lpstr>Default Theme</vt:lpstr>
      <vt:lpstr>PowerPoint Presentation</vt:lpstr>
      <vt:lpstr>WE GET A LOT OF DATA…</vt:lpstr>
      <vt:lpstr>SOMETIMES YOU NEED A NICE VISUAL</vt:lpstr>
      <vt:lpstr>SOMETIMES YOU NEED A NICE VISUAL</vt:lpstr>
      <vt:lpstr>COLOR COORDINATION</vt:lpstr>
      <vt:lpstr>BUILD YOUR LINE CHART WITH SGPLOT</vt:lpstr>
      <vt:lpstr>LET’S MAKE A VENN – DATA PREP  SEE RESOURCES PAGE FOR ORIGINAL PAPER ‘V is for Venn Diagrams’ by Kriss Harris, SAS Specialists Ltd</vt:lpstr>
      <vt:lpstr>LET’S MAKE A VENN – DATA PREP</vt:lpstr>
      <vt:lpstr>LET’S MAKE A VENN – BUILDING YOUR TEMPLATE</vt:lpstr>
      <vt:lpstr>LET’S MAKE A VENN – BUILDING YOUR TEMPLATE CONTINUED</vt:lpstr>
      <vt:lpstr>LET’S MAKE A VENN – BUILD THE GRAPH WITH SGRENDER</vt:lpstr>
      <vt:lpstr>PULLING IT ALL TOGETHER – PDF SETUP</vt:lpstr>
      <vt:lpstr>PULLING IT ALL TOGETHER – PDF SETUP</vt:lpstr>
      <vt:lpstr>PULLING IT ALL TOGETHER – PDF SETUP</vt:lpstr>
      <vt:lpstr>PULLING IT ALL TOGETHER – PDF SETUP</vt:lpstr>
      <vt:lpstr>PULLING IT ALL TOGETHER – PDF BUILD</vt:lpstr>
      <vt:lpstr>PULLING IT ALL TOGETHER – PDF BUILD</vt:lpstr>
      <vt:lpstr>PULLING IT ALL TOGETHER – PDF BUILD</vt:lpstr>
      <vt:lpstr>PULLING IT ALL TOGETHER – PDF BUILD</vt:lpstr>
      <vt:lpstr>PULLING IT ALL TOGETHER – PDF BUILD</vt:lpstr>
      <vt:lpstr>PULLING IT ALL TOGETHER – PDF BUILD</vt:lpstr>
      <vt:lpstr>PULLING IT ALL TOGETHER – GET IT OUT THE DOOR!</vt:lpstr>
      <vt:lpstr>RESOURCES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2017-06-04T22:55:31Z</dcterms:created>
  <dcterms:modified xsi:type="dcterms:W3CDTF">2017-06-09T16:04:36Z</dcterms:modified>
</cp:coreProperties>
</file>