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6" r:id="rId23"/>
    <p:sldId id="278" r:id="rId24"/>
    <p:sldId id="279" r:id="rId25"/>
    <p:sldId id="285" r:id="rId26"/>
    <p:sldId id="284" r:id="rId27"/>
    <p:sldId id="287" r:id="rId28"/>
    <p:sldId id="281" r:id="rId29"/>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8E1"/>
    <a:srgbClr val="A2CE84"/>
    <a:srgbClr val="EDF6FF"/>
    <a:srgbClr val="F6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80"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A8A55-660E-4DFE-AC29-CB509E09C524}" type="datetimeFigureOut">
              <a:rPr lang="en-US" smtClean="0"/>
              <a:t>5/18/2018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D66E0-A814-4804-8632-51424ED0AC2F}" type="slidenum">
              <a:rPr lang="en-US" smtClean="0"/>
              <a:t>‹#›</a:t>
            </a:fld>
            <a:endParaRPr lang="en-US"/>
          </a:p>
        </p:txBody>
      </p:sp>
    </p:spTree>
    <p:extLst>
      <p:ext uri="{BB962C8B-B14F-4D97-AF65-F5344CB8AC3E}">
        <p14:creationId xmlns:p14="http://schemas.microsoft.com/office/powerpoint/2010/main" val="144843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D141-E55C-42A5-BFBA-A4D1617ED39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D17CF4-AE6E-49F7-8316-E1872237BA0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DC5077-C6B6-45BB-8369-38396A334FE2}"/>
              </a:ext>
            </a:extLst>
          </p:cNvPr>
          <p:cNvSpPr>
            <a:spLocks noGrp="1"/>
          </p:cNvSpPr>
          <p:nvPr>
            <p:ph type="dt" sz="half" idx="10"/>
          </p:nvPr>
        </p:nvSpPr>
        <p:spPr/>
        <p:txBody>
          <a:bodyPr/>
          <a:lstStyle/>
          <a:p>
            <a:fld id="{57A7D4A3-6163-4D08-8B21-DFD5BE2C2E56}" type="datetime1">
              <a:rPr lang="en-US" smtClean="0"/>
              <a:t>5/18/2018</a:t>
            </a:fld>
            <a:endParaRPr lang="en-US"/>
          </a:p>
        </p:txBody>
      </p:sp>
      <p:sp>
        <p:nvSpPr>
          <p:cNvPr id="5" name="Footer Placeholder 4">
            <a:extLst>
              <a:ext uri="{FF2B5EF4-FFF2-40B4-BE49-F238E27FC236}">
                <a16:creationId xmlns:a16="http://schemas.microsoft.com/office/drawing/2014/main" id="{A780B57E-386D-44B8-BE0A-B5610072D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F9C00-770F-4D85-9003-559A9CCDB355}"/>
              </a:ext>
            </a:extLst>
          </p:cNvPr>
          <p:cNvSpPr>
            <a:spLocks noGrp="1"/>
          </p:cNvSpPr>
          <p:nvPr>
            <p:ph type="sldNum" sz="quarter" idx="12"/>
          </p:nvPr>
        </p:nvSpPr>
        <p:spPr/>
        <p:txBody>
          <a:bodyPr/>
          <a:lstStyle/>
          <a:p>
            <a:fld id="{2C761EB0-764A-459A-8C27-C7ED2841F1FC}" type="slidenum">
              <a:rPr lang="en-US" smtClean="0"/>
              <a:t>‹#›</a:t>
            </a:fld>
            <a:endParaRPr lang="en-US"/>
          </a:p>
        </p:txBody>
      </p:sp>
    </p:spTree>
    <p:extLst>
      <p:ext uri="{BB962C8B-B14F-4D97-AF65-F5344CB8AC3E}">
        <p14:creationId xmlns:p14="http://schemas.microsoft.com/office/powerpoint/2010/main" val="427462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DC24-AE04-4FEA-9A96-1C7430938E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1903F3-9C05-406D-BC44-FC9C37B893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E7717-4CC3-4A88-97F0-47B138A74C1B}"/>
              </a:ext>
            </a:extLst>
          </p:cNvPr>
          <p:cNvSpPr>
            <a:spLocks noGrp="1"/>
          </p:cNvSpPr>
          <p:nvPr>
            <p:ph type="dt" sz="half" idx="10"/>
          </p:nvPr>
        </p:nvSpPr>
        <p:spPr/>
        <p:txBody>
          <a:bodyPr/>
          <a:lstStyle/>
          <a:p>
            <a:fld id="{4C24127D-34F1-48F2-99F2-82CE59432E9E}" type="datetime1">
              <a:rPr lang="en-US" smtClean="0"/>
              <a:t>5/18/2018</a:t>
            </a:fld>
            <a:endParaRPr lang="en-US"/>
          </a:p>
        </p:txBody>
      </p:sp>
      <p:sp>
        <p:nvSpPr>
          <p:cNvPr id="5" name="Footer Placeholder 4">
            <a:extLst>
              <a:ext uri="{FF2B5EF4-FFF2-40B4-BE49-F238E27FC236}">
                <a16:creationId xmlns:a16="http://schemas.microsoft.com/office/drawing/2014/main" id="{C791E57C-3C80-45B8-B554-49EBB4635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7EDE7-F879-4F17-A162-3BD97DD911CF}"/>
              </a:ext>
            </a:extLst>
          </p:cNvPr>
          <p:cNvSpPr>
            <a:spLocks noGrp="1"/>
          </p:cNvSpPr>
          <p:nvPr>
            <p:ph type="sldNum" sz="quarter" idx="12"/>
          </p:nvPr>
        </p:nvSpPr>
        <p:spPr/>
        <p:txBody>
          <a:bodyPr/>
          <a:lstStyle/>
          <a:p>
            <a:fld id="{2C761EB0-764A-459A-8C27-C7ED2841F1FC}" type="slidenum">
              <a:rPr lang="en-US" smtClean="0"/>
              <a:t>‹#›</a:t>
            </a:fld>
            <a:endParaRPr lang="en-US"/>
          </a:p>
        </p:txBody>
      </p:sp>
    </p:spTree>
    <p:extLst>
      <p:ext uri="{BB962C8B-B14F-4D97-AF65-F5344CB8AC3E}">
        <p14:creationId xmlns:p14="http://schemas.microsoft.com/office/powerpoint/2010/main" val="249234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1D2C7-2D00-4EC2-816A-83EC4F2F3FB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17A446-16FC-4527-B931-8AD5D38B8B5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441B4-0815-4AA1-8B52-5D08C46EA241}"/>
              </a:ext>
            </a:extLst>
          </p:cNvPr>
          <p:cNvSpPr>
            <a:spLocks noGrp="1"/>
          </p:cNvSpPr>
          <p:nvPr>
            <p:ph type="dt" sz="half" idx="10"/>
          </p:nvPr>
        </p:nvSpPr>
        <p:spPr/>
        <p:txBody>
          <a:bodyPr/>
          <a:lstStyle/>
          <a:p>
            <a:fld id="{FFA8B401-5AF0-411C-A570-77E0AC7E1994}" type="datetime1">
              <a:rPr lang="en-US" smtClean="0"/>
              <a:t>5/18/2018</a:t>
            </a:fld>
            <a:endParaRPr lang="en-US"/>
          </a:p>
        </p:txBody>
      </p:sp>
      <p:sp>
        <p:nvSpPr>
          <p:cNvPr id="5" name="Footer Placeholder 4">
            <a:extLst>
              <a:ext uri="{FF2B5EF4-FFF2-40B4-BE49-F238E27FC236}">
                <a16:creationId xmlns:a16="http://schemas.microsoft.com/office/drawing/2014/main" id="{CB877E66-AF42-4D35-9EF8-B49CCED23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29D73-F3F3-424B-8A84-1046D9A62035}"/>
              </a:ext>
            </a:extLst>
          </p:cNvPr>
          <p:cNvSpPr>
            <a:spLocks noGrp="1"/>
          </p:cNvSpPr>
          <p:nvPr>
            <p:ph type="sldNum" sz="quarter" idx="12"/>
          </p:nvPr>
        </p:nvSpPr>
        <p:spPr/>
        <p:txBody>
          <a:bodyPr/>
          <a:lstStyle/>
          <a:p>
            <a:fld id="{2C761EB0-764A-459A-8C27-C7ED2841F1FC}" type="slidenum">
              <a:rPr lang="en-US" smtClean="0"/>
              <a:t>‹#›</a:t>
            </a:fld>
            <a:endParaRPr lang="en-US"/>
          </a:p>
        </p:txBody>
      </p:sp>
    </p:spTree>
    <p:extLst>
      <p:ext uri="{BB962C8B-B14F-4D97-AF65-F5344CB8AC3E}">
        <p14:creationId xmlns:p14="http://schemas.microsoft.com/office/powerpoint/2010/main" val="50075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7D811-01D1-4D3F-B1CC-00927F444EA3}"/>
              </a:ext>
            </a:extLst>
          </p:cNvPr>
          <p:cNvSpPr>
            <a:spLocks noGrp="1"/>
          </p:cNvSpPr>
          <p:nvPr>
            <p:ph type="title"/>
          </p:nvPr>
        </p:nvSpPr>
        <p:spPr>
          <a:xfrm>
            <a:off x="219721" y="136524"/>
            <a:ext cx="8687676" cy="811164"/>
          </a:xfrm>
          <a:solidFill>
            <a:schemeClr val="bg1"/>
          </a:solidFill>
        </p:spPr>
        <p:txBody>
          <a:bodyPr>
            <a:normAutofit/>
          </a:bodyPr>
          <a:lstStyle>
            <a:lvl1pPr>
              <a:defRPr sz="2400" b="1"/>
            </a:lvl1pPr>
          </a:lstStyle>
          <a:p>
            <a:r>
              <a:rPr lang="en-US" dirty="0"/>
              <a:t>Click to edit Master title style</a:t>
            </a:r>
          </a:p>
        </p:txBody>
      </p:sp>
      <p:sp>
        <p:nvSpPr>
          <p:cNvPr id="3" name="Content Placeholder 2">
            <a:extLst>
              <a:ext uri="{FF2B5EF4-FFF2-40B4-BE49-F238E27FC236}">
                <a16:creationId xmlns:a16="http://schemas.microsoft.com/office/drawing/2014/main" id="{D0B95F3A-7638-46ED-992F-F9FDACA59664}"/>
              </a:ext>
            </a:extLst>
          </p:cNvPr>
          <p:cNvSpPr>
            <a:spLocks noGrp="1"/>
          </p:cNvSpPr>
          <p:nvPr>
            <p:ph idx="1"/>
          </p:nvPr>
        </p:nvSpPr>
        <p:spPr>
          <a:xfrm>
            <a:off x="628650" y="1080076"/>
            <a:ext cx="7886700" cy="5308129"/>
          </a:xfrm>
        </p:spPr>
        <p:txBody>
          <a:bodyPr>
            <a:normAutofit/>
          </a:bodyPr>
          <a:lstStyle>
            <a:lvl1pPr>
              <a:defRPr sz="1400"/>
            </a:lvl1pPr>
            <a:lvl2pPr>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D5A8A8F-4A00-4ED5-B18C-8810E5B276E8}"/>
              </a:ext>
            </a:extLst>
          </p:cNvPr>
          <p:cNvSpPr>
            <a:spLocks noGrp="1"/>
          </p:cNvSpPr>
          <p:nvPr>
            <p:ph type="dt" sz="half" idx="10"/>
          </p:nvPr>
        </p:nvSpPr>
        <p:spPr>
          <a:xfrm>
            <a:off x="628650" y="6533907"/>
            <a:ext cx="2057400" cy="217564"/>
          </a:xfrm>
        </p:spPr>
        <p:txBody>
          <a:bodyPr/>
          <a:lstStyle/>
          <a:p>
            <a:fld id="{FF3F83CE-F96C-427B-B066-7B6065BC7227}" type="datetime1">
              <a:rPr lang="en-US" smtClean="0"/>
              <a:t>5/18/2018</a:t>
            </a:fld>
            <a:endParaRPr lang="en-US"/>
          </a:p>
        </p:txBody>
      </p:sp>
      <p:sp>
        <p:nvSpPr>
          <p:cNvPr id="5" name="Footer Placeholder 4">
            <a:extLst>
              <a:ext uri="{FF2B5EF4-FFF2-40B4-BE49-F238E27FC236}">
                <a16:creationId xmlns:a16="http://schemas.microsoft.com/office/drawing/2014/main" id="{D6CC44E0-E126-4993-BB53-9879F953669E}"/>
              </a:ext>
            </a:extLst>
          </p:cNvPr>
          <p:cNvSpPr>
            <a:spLocks noGrp="1"/>
          </p:cNvSpPr>
          <p:nvPr>
            <p:ph type="ftr" sz="quarter" idx="11"/>
          </p:nvPr>
        </p:nvSpPr>
        <p:spPr>
          <a:xfrm>
            <a:off x="3028950" y="6533907"/>
            <a:ext cx="3086100" cy="217564"/>
          </a:xfrm>
        </p:spPr>
        <p:txBody>
          <a:bodyPr/>
          <a:lstStyle/>
          <a:p>
            <a:endParaRPr lang="en-US"/>
          </a:p>
        </p:txBody>
      </p:sp>
      <p:sp>
        <p:nvSpPr>
          <p:cNvPr id="6" name="Slide Number Placeholder 5">
            <a:extLst>
              <a:ext uri="{FF2B5EF4-FFF2-40B4-BE49-F238E27FC236}">
                <a16:creationId xmlns:a16="http://schemas.microsoft.com/office/drawing/2014/main" id="{ADB89F9E-82A2-49A5-AC8D-BA93690E0346}"/>
              </a:ext>
            </a:extLst>
          </p:cNvPr>
          <p:cNvSpPr>
            <a:spLocks noGrp="1"/>
          </p:cNvSpPr>
          <p:nvPr>
            <p:ph type="sldNum" sz="quarter" idx="12"/>
          </p:nvPr>
        </p:nvSpPr>
        <p:spPr>
          <a:xfrm>
            <a:off x="6457950" y="6533907"/>
            <a:ext cx="2057400" cy="217564"/>
          </a:xfrm>
        </p:spPr>
        <p:txBody>
          <a:bodyPr/>
          <a:lstStyle>
            <a:lvl1pPr>
              <a:defRPr>
                <a:solidFill>
                  <a:schemeClr val="tx1"/>
                </a:solidFill>
              </a:defRPr>
            </a:lvl1pPr>
          </a:lstStyle>
          <a:p>
            <a:fld id="{2C761EB0-764A-459A-8C27-C7ED2841F1FC}" type="slidenum">
              <a:rPr lang="en-US" smtClean="0"/>
              <a:pPr/>
              <a:t>‹#›</a:t>
            </a:fld>
            <a:endParaRPr lang="en-US"/>
          </a:p>
        </p:txBody>
      </p:sp>
      <p:cxnSp>
        <p:nvCxnSpPr>
          <p:cNvPr id="8" name="Straight Connector 7">
            <a:extLst>
              <a:ext uri="{FF2B5EF4-FFF2-40B4-BE49-F238E27FC236}">
                <a16:creationId xmlns:a16="http://schemas.microsoft.com/office/drawing/2014/main" id="{FCA97FD7-DE53-470A-94EC-5ABFD7331571}"/>
              </a:ext>
            </a:extLst>
          </p:cNvPr>
          <p:cNvCxnSpPr/>
          <p:nvPr userDrawn="1"/>
        </p:nvCxnSpPr>
        <p:spPr>
          <a:xfrm>
            <a:off x="219722" y="6471828"/>
            <a:ext cx="870455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04AE9B-78B6-453E-83D4-6896A79B098D}"/>
              </a:ext>
            </a:extLst>
          </p:cNvPr>
          <p:cNvCxnSpPr>
            <a:cxnSpLocks/>
          </p:cNvCxnSpPr>
          <p:nvPr userDrawn="1"/>
        </p:nvCxnSpPr>
        <p:spPr>
          <a:xfrm>
            <a:off x="219722" y="1031310"/>
            <a:ext cx="868767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03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1EFB-8283-413E-8A97-845282949F6A}"/>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631B5B-BB3D-4ED6-8896-38321615B36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5206B7-74F0-4403-B6C7-DAB0D18E9171}"/>
              </a:ext>
            </a:extLst>
          </p:cNvPr>
          <p:cNvSpPr>
            <a:spLocks noGrp="1"/>
          </p:cNvSpPr>
          <p:nvPr>
            <p:ph type="dt" sz="half" idx="10"/>
          </p:nvPr>
        </p:nvSpPr>
        <p:spPr/>
        <p:txBody>
          <a:bodyPr/>
          <a:lstStyle/>
          <a:p>
            <a:fld id="{C48FDBBD-CF11-4097-BFB5-192867675502}" type="datetime1">
              <a:rPr lang="en-US" smtClean="0"/>
              <a:t>5/18/2018</a:t>
            </a:fld>
            <a:endParaRPr lang="en-US"/>
          </a:p>
        </p:txBody>
      </p:sp>
      <p:sp>
        <p:nvSpPr>
          <p:cNvPr id="5" name="Footer Placeholder 4">
            <a:extLst>
              <a:ext uri="{FF2B5EF4-FFF2-40B4-BE49-F238E27FC236}">
                <a16:creationId xmlns:a16="http://schemas.microsoft.com/office/drawing/2014/main" id="{D33611ED-EC1B-46E6-BAE9-388E94EE3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5D9ED-DA74-4DDA-91F1-B4508256774A}"/>
              </a:ext>
            </a:extLst>
          </p:cNvPr>
          <p:cNvSpPr>
            <a:spLocks noGrp="1"/>
          </p:cNvSpPr>
          <p:nvPr>
            <p:ph type="sldNum" sz="quarter" idx="12"/>
          </p:nvPr>
        </p:nvSpPr>
        <p:spPr/>
        <p:txBody>
          <a:bodyPr/>
          <a:lstStyle/>
          <a:p>
            <a:fld id="{2C761EB0-764A-459A-8C27-C7ED2841F1FC}" type="slidenum">
              <a:rPr lang="en-US" smtClean="0"/>
              <a:t>‹#›</a:t>
            </a:fld>
            <a:endParaRPr lang="en-US"/>
          </a:p>
        </p:txBody>
      </p:sp>
    </p:spTree>
    <p:extLst>
      <p:ext uri="{BB962C8B-B14F-4D97-AF65-F5344CB8AC3E}">
        <p14:creationId xmlns:p14="http://schemas.microsoft.com/office/powerpoint/2010/main" val="340553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D8ED-978F-4918-AAD3-141FF92A36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FF62A3-F144-4196-B310-34BFC114506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C7897C-BF04-462B-BD8B-6DE84ED82E2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48AB94-3E28-4722-96DC-57BB0D2F2EFD}"/>
              </a:ext>
            </a:extLst>
          </p:cNvPr>
          <p:cNvSpPr>
            <a:spLocks noGrp="1"/>
          </p:cNvSpPr>
          <p:nvPr>
            <p:ph type="dt" sz="half" idx="10"/>
          </p:nvPr>
        </p:nvSpPr>
        <p:spPr/>
        <p:txBody>
          <a:bodyPr/>
          <a:lstStyle/>
          <a:p>
            <a:fld id="{7861A7F9-12A6-4A88-A604-65F7F15A8994}" type="datetime1">
              <a:rPr lang="en-US" smtClean="0"/>
              <a:t>5/18/2018</a:t>
            </a:fld>
            <a:endParaRPr lang="en-US"/>
          </a:p>
        </p:txBody>
      </p:sp>
      <p:sp>
        <p:nvSpPr>
          <p:cNvPr id="6" name="Footer Placeholder 5">
            <a:extLst>
              <a:ext uri="{FF2B5EF4-FFF2-40B4-BE49-F238E27FC236}">
                <a16:creationId xmlns:a16="http://schemas.microsoft.com/office/drawing/2014/main" id="{E89EB088-DAE4-44E6-AE84-27BA1DCF6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0CF7B0-14D3-4CFB-AA05-45A0432604BE}"/>
              </a:ext>
            </a:extLst>
          </p:cNvPr>
          <p:cNvSpPr>
            <a:spLocks noGrp="1"/>
          </p:cNvSpPr>
          <p:nvPr>
            <p:ph type="sldNum" sz="quarter" idx="12"/>
          </p:nvPr>
        </p:nvSpPr>
        <p:spPr/>
        <p:txBody>
          <a:bodyPr/>
          <a:lstStyle/>
          <a:p>
            <a:fld id="{2C761EB0-764A-459A-8C27-C7ED2841F1FC}" type="slidenum">
              <a:rPr lang="en-US" smtClean="0"/>
              <a:t>‹#›</a:t>
            </a:fld>
            <a:endParaRPr lang="en-US"/>
          </a:p>
        </p:txBody>
      </p:sp>
    </p:spTree>
    <p:extLst>
      <p:ext uri="{BB962C8B-B14F-4D97-AF65-F5344CB8AC3E}">
        <p14:creationId xmlns:p14="http://schemas.microsoft.com/office/powerpoint/2010/main" val="192536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27416-0C26-46D0-B725-359C9D53661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C084B9-01EC-4371-8BF1-090C15A3CE6F}"/>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A93113-123B-4077-883D-544C9E3DC8E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45535-B4AF-4F4C-8879-EE41FE1AC89E}"/>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CED8F5-2BF1-42C1-BDFF-6EBAE150579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656646-4F2F-4BCF-86A5-74BF7A67D59F}"/>
              </a:ext>
            </a:extLst>
          </p:cNvPr>
          <p:cNvSpPr>
            <a:spLocks noGrp="1"/>
          </p:cNvSpPr>
          <p:nvPr>
            <p:ph type="dt" sz="half" idx="10"/>
          </p:nvPr>
        </p:nvSpPr>
        <p:spPr/>
        <p:txBody>
          <a:bodyPr/>
          <a:lstStyle/>
          <a:p>
            <a:fld id="{D50A86FF-77E3-48B5-8A9A-BDB447595631}" type="datetime1">
              <a:rPr lang="en-US" smtClean="0"/>
              <a:t>5/18/2018</a:t>
            </a:fld>
            <a:endParaRPr lang="en-US"/>
          </a:p>
        </p:txBody>
      </p:sp>
      <p:sp>
        <p:nvSpPr>
          <p:cNvPr id="8" name="Footer Placeholder 7">
            <a:extLst>
              <a:ext uri="{FF2B5EF4-FFF2-40B4-BE49-F238E27FC236}">
                <a16:creationId xmlns:a16="http://schemas.microsoft.com/office/drawing/2014/main" id="{B8D3E965-8FBF-4E87-A8BF-5D45280887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07C802-A9A8-4854-B1D5-7CD4C786C21F}"/>
              </a:ext>
            </a:extLst>
          </p:cNvPr>
          <p:cNvSpPr>
            <a:spLocks noGrp="1"/>
          </p:cNvSpPr>
          <p:nvPr>
            <p:ph type="sldNum" sz="quarter" idx="12"/>
          </p:nvPr>
        </p:nvSpPr>
        <p:spPr/>
        <p:txBody>
          <a:bodyPr/>
          <a:lstStyle/>
          <a:p>
            <a:fld id="{2C761EB0-764A-459A-8C27-C7ED2841F1FC}" type="slidenum">
              <a:rPr lang="en-US" smtClean="0"/>
              <a:t>‹#›</a:t>
            </a:fld>
            <a:endParaRPr lang="en-US"/>
          </a:p>
        </p:txBody>
      </p:sp>
    </p:spTree>
    <p:extLst>
      <p:ext uri="{BB962C8B-B14F-4D97-AF65-F5344CB8AC3E}">
        <p14:creationId xmlns:p14="http://schemas.microsoft.com/office/powerpoint/2010/main" val="205680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052A-B311-4C33-AD36-169004B07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BD80CF-DE13-4E67-B053-57AC9590CB54}"/>
              </a:ext>
            </a:extLst>
          </p:cNvPr>
          <p:cNvSpPr>
            <a:spLocks noGrp="1"/>
          </p:cNvSpPr>
          <p:nvPr>
            <p:ph type="dt" sz="half" idx="10"/>
          </p:nvPr>
        </p:nvSpPr>
        <p:spPr/>
        <p:txBody>
          <a:bodyPr/>
          <a:lstStyle/>
          <a:p>
            <a:fld id="{9270441A-4975-49C8-9FEF-86EA3A7E66F4}" type="datetime1">
              <a:rPr lang="en-US" smtClean="0"/>
              <a:t>5/18/2018</a:t>
            </a:fld>
            <a:endParaRPr lang="en-US"/>
          </a:p>
        </p:txBody>
      </p:sp>
      <p:sp>
        <p:nvSpPr>
          <p:cNvPr id="4" name="Footer Placeholder 3">
            <a:extLst>
              <a:ext uri="{FF2B5EF4-FFF2-40B4-BE49-F238E27FC236}">
                <a16:creationId xmlns:a16="http://schemas.microsoft.com/office/drawing/2014/main" id="{4E2C51CA-8E06-4DB8-9584-915E23A3A1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CEECA-3314-4E37-AA07-953664444189}"/>
              </a:ext>
            </a:extLst>
          </p:cNvPr>
          <p:cNvSpPr>
            <a:spLocks noGrp="1"/>
          </p:cNvSpPr>
          <p:nvPr>
            <p:ph type="sldNum" sz="quarter" idx="12"/>
          </p:nvPr>
        </p:nvSpPr>
        <p:spPr/>
        <p:txBody>
          <a:bodyPr/>
          <a:lstStyle/>
          <a:p>
            <a:fld id="{2C761EB0-764A-459A-8C27-C7ED2841F1FC}" type="slidenum">
              <a:rPr lang="en-US" smtClean="0"/>
              <a:t>‹#›</a:t>
            </a:fld>
            <a:endParaRPr lang="en-US"/>
          </a:p>
        </p:txBody>
      </p:sp>
    </p:spTree>
    <p:extLst>
      <p:ext uri="{BB962C8B-B14F-4D97-AF65-F5344CB8AC3E}">
        <p14:creationId xmlns:p14="http://schemas.microsoft.com/office/powerpoint/2010/main" val="15828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AA2358-246A-4E07-B73F-09B058596BFF}"/>
              </a:ext>
            </a:extLst>
          </p:cNvPr>
          <p:cNvSpPr>
            <a:spLocks noGrp="1"/>
          </p:cNvSpPr>
          <p:nvPr>
            <p:ph type="dt" sz="half" idx="10"/>
          </p:nvPr>
        </p:nvSpPr>
        <p:spPr/>
        <p:txBody>
          <a:bodyPr/>
          <a:lstStyle/>
          <a:p>
            <a:fld id="{551782DE-61D1-4767-8961-9EC24B13F11D}" type="datetime1">
              <a:rPr lang="en-US" smtClean="0"/>
              <a:t>5/18/2018</a:t>
            </a:fld>
            <a:endParaRPr lang="en-US"/>
          </a:p>
        </p:txBody>
      </p:sp>
      <p:sp>
        <p:nvSpPr>
          <p:cNvPr id="3" name="Footer Placeholder 2">
            <a:extLst>
              <a:ext uri="{FF2B5EF4-FFF2-40B4-BE49-F238E27FC236}">
                <a16:creationId xmlns:a16="http://schemas.microsoft.com/office/drawing/2014/main" id="{475FC67F-35F8-4ED9-A974-EE01A99345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EE2D21-76F4-4902-8F5D-CE3A763E25D2}"/>
              </a:ext>
            </a:extLst>
          </p:cNvPr>
          <p:cNvSpPr>
            <a:spLocks noGrp="1"/>
          </p:cNvSpPr>
          <p:nvPr>
            <p:ph type="sldNum" sz="quarter" idx="12"/>
          </p:nvPr>
        </p:nvSpPr>
        <p:spPr/>
        <p:txBody>
          <a:bodyPr/>
          <a:lstStyle/>
          <a:p>
            <a:fld id="{2C761EB0-764A-459A-8C27-C7ED2841F1FC}" type="slidenum">
              <a:rPr lang="en-US" smtClean="0"/>
              <a:t>‹#›</a:t>
            </a:fld>
            <a:endParaRPr lang="en-US"/>
          </a:p>
        </p:txBody>
      </p:sp>
    </p:spTree>
    <p:extLst>
      <p:ext uri="{BB962C8B-B14F-4D97-AF65-F5344CB8AC3E}">
        <p14:creationId xmlns:p14="http://schemas.microsoft.com/office/powerpoint/2010/main" val="382055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059-8050-4514-8BEE-CAE0340A0F8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BAE745-2C44-4A60-A03B-8F53797F370C}"/>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A87331-C66A-4EE0-B8F8-7C28311CE43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A2C90D-1561-441A-BFD1-70EC1A0F5158}"/>
              </a:ext>
            </a:extLst>
          </p:cNvPr>
          <p:cNvSpPr>
            <a:spLocks noGrp="1"/>
          </p:cNvSpPr>
          <p:nvPr>
            <p:ph type="dt" sz="half" idx="10"/>
          </p:nvPr>
        </p:nvSpPr>
        <p:spPr/>
        <p:txBody>
          <a:bodyPr/>
          <a:lstStyle/>
          <a:p>
            <a:fld id="{6323ABA7-7ACF-4F0B-AEE2-03B82D838BB2}" type="datetime1">
              <a:rPr lang="en-US" smtClean="0"/>
              <a:t>5/18/2018</a:t>
            </a:fld>
            <a:endParaRPr lang="en-US"/>
          </a:p>
        </p:txBody>
      </p:sp>
      <p:sp>
        <p:nvSpPr>
          <p:cNvPr id="6" name="Footer Placeholder 5">
            <a:extLst>
              <a:ext uri="{FF2B5EF4-FFF2-40B4-BE49-F238E27FC236}">
                <a16:creationId xmlns:a16="http://schemas.microsoft.com/office/drawing/2014/main" id="{87766766-3742-4A8C-91D4-750B8FF3D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CDBDF-5BE1-44E5-A447-14E7D957BA9F}"/>
              </a:ext>
            </a:extLst>
          </p:cNvPr>
          <p:cNvSpPr>
            <a:spLocks noGrp="1"/>
          </p:cNvSpPr>
          <p:nvPr>
            <p:ph type="sldNum" sz="quarter" idx="12"/>
          </p:nvPr>
        </p:nvSpPr>
        <p:spPr/>
        <p:txBody>
          <a:bodyPr/>
          <a:lstStyle/>
          <a:p>
            <a:fld id="{2C761EB0-764A-459A-8C27-C7ED2841F1FC}" type="slidenum">
              <a:rPr lang="en-US" smtClean="0"/>
              <a:t>‹#›</a:t>
            </a:fld>
            <a:endParaRPr lang="en-US"/>
          </a:p>
        </p:txBody>
      </p:sp>
    </p:spTree>
    <p:extLst>
      <p:ext uri="{BB962C8B-B14F-4D97-AF65-F5344CB8AC3E}">
        <p14:creationId xmlns:p14="http://schemas.microsoft.com/office/powerpoint/2010/main" val="416717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3AA8D-C8A2-4F61-A08D-9F948FDEEDC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6ADF08-B833-4FD8-A538-8E2C338B87C1}"/>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D34699-EA14-4902-93C1-99493E2BE9B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DC6BF7-5DAF-4BC5-B667-FF5E9923F046}"/>
              </a:ext>
            </a:extLst>
          </p:cNvPr>
          <p:cNvSpPr>
            <a:spLocks noGrp="1"/>
          </p:cNvSpPr>
          <p:nvPr>
            <p:ph type="dt" sz="half" idx="10"/>
          </p:nvPr>
        </p:nvSpPr>
        <p:spPr/>
        <p:txBody>
          <a:bodyPr/>
          <a:lstStyle/>
          <a:p>
            <a:fld id="{C12F0CD5-FDA3-46BE-B6D3-C8BAADFD412E}" type="datetime1">
              <a:rPr lang="en-US" smtClean="0"/>
              <a:t>5/18/2018</a:t>
            </a:fld>
            <a:endParaRPr lang="en-US"/>
          </a:p>
        </p:txBody>
      </p:sp>
      <p:sp>
        <p:nvSpPr>
          <p:cNvPr id="6" name="Footer Placeholder 5">
            <a:extLst>
              <a:ext uri="{FF2B5EF4-FFF2-40B4-BE49-F238E27FC236}">
                <a16:creationId xmlns:a16="http://schemas.microsoft.com/office/drawing/2014/main" id="{2766ABF6-C181-4440-ADCD-85C34C756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3FA05-921A-491E-B324-AC6DE6B4402A}"/>
              </a:ext>
            </a:extLst>
          </p:cNvPr>
          <p:cNvSpPr>
            <a:spLocks noGrp="1"/>
          </p:cNvSpPr>
          <p:nvPr>
            <p:ph type="sldNum" sz="quarter" idx="12"/>
          </p:nvPr>
        </p:nvSpPr>
        <p:spPr/>
        <p:txBody>
          <a:bodyPr/>
          <a:lstStyle/>
          <a:p>
            <a:fld id="{2C761EB0-764A-459A-8C27-C7ED2841F1FC}" type="slidenum">
              <a:rPr lang="en-US" smtClean="0"/>
              <a:t>‹#›</a:t>
            </a:fld>
            <a:endParaRPr lang="en-US"/>
          </a:p>
        </p:txBody>
      </p:sp>
    </p:spTree>
    <p:extLst>
      <p:ext uri="{BB962C8B-B14F-4D97-AF65-F5344CB8AC3E}">
        <p14:creationId xmlns:p14="http://schemas.microsoft.com/office/powerpoint/2010/main" val="41944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3D016B-14BD-4710-B98D-55976874ACB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9D952-4597-496F-9272-590ABBE130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8644-1D2E-43DC-9E7A-BABAF64FFA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CE0EB-46AB-42E9-BEEF-E7ECBE30C49F}" type="datetime1">
              <a:rPr lang="en-US" smtClean="0"/>
              <a:t>5/18/2018</a:t>
            </a:fld>
            <a:endParaRPr lang="en-US"/>
          </a:p>
        </p:txBody>
      </p:sp>
      <p:sp>
        <p:nvSpPr>
          <p:cNvPr id="5" name="Footer Placeholder 4">
            <a:extLst>
              <a:ext uri="{FF2B5EF4-FFF2-40B4-BE49-F238E27FC236}">
                <a16:creationId xmlns:a16="http://schemas.microsoft.com/office/drawing/2014/main" id="{3752E63B-BC2F-48FC-A1EB-93093B48D09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424800-53C0-4388-8AFA-7FA6AED69A0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61EB0-764A-459A-8C27-C7ED2841F1FC}" type="slidenum">
              <a:rPr lang="en-US" smtClean="0"/>
              <a:t>‹#›</a:t>
            </a:fld>
            <a:endParaRPr lang="en-US"/>
          </a:p>
        </p:txBody>
      </p:sp>
    </p:spTree>
    <p:extLst>
      <p:ext uri="{BB962C8B-B14F-4D97-AF65-F5344CB8AC3E}">
        <p14:creationId xmlns:p14="http://schemas.microsoft.com/office/powerpoint/2010/main" val="300995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michaelmina.info/" TargetMode="External"/><Relationship Id="rId2" Type="http://schemas.openxmlformats.org/officeDocument/2006/relationships/hyperlink" Target="mailto:michael.mina@att.net" TargetMode="External"/><Relationship Id="rId1" Type="http://schemas.openxmlformats.org/officeDocument/2006/relationships/slideLayout" Target="../slideLayouts/slideLayout2.xml"/><Relationship Id="rId4" Type="http://schemas.openxmlformats.org/officeDocument/2006/relationships/hyperlink" Target="https://www.linkedin.com/in/michaelmin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7EE6-5BB4-4F5D-828B-FBA5C99C6FFA}"/>
              </a:ext>
            </a:extLst>
          </p:cNvPr>
          <p:cNvSpPr>
            <a:spLocks noGrp="1"/>
          </p:cNvSpPr>
          <p:nvPr>
            <p:ph type="ctrTitle"/>
          </p:nvPr>
        </p:nvSpPr>
        <p:spPr/>
        <p:txBody>
          <a:bodyPr>
            <a:normAutofit/>
          </a:bodyPr>
          <a:lstStyle/>
          <a:p>
            <a:r>
              <a:rPr lang="en-US" sz="4000" dirty="0">
                <a:latin typeface="+mn-lt"/>
              </a:rPr>
              <a:t>Expanding Your Sales Funnel with SAS®</a:t>
            </a:r>
          </a:p>
        </p:txBody>
      </p:sp>
      <p:sp>
        <p:nvSpPr>
          <p:cNvPr id="3" name="Subtitle 2">
            <a:extLst>
              <a:ext uri="{FF2B5EF4-FFF2-40B4-BE49-F238E27FC236}">
                <a16:creationId xmlns:a16="http://schemas.microsoft.com/office/drawing/2014/main" id="{2B4F7874-60AE-402B-9619-4412A8CC4CDE}"/>
              </a:ext>
            </a:extLst>
          </p:cNvPr>
          <p:cNvSpPr>
            <a:spLocks noGrp="1"/>
          </p:cNvSpPr>
          <p:nvPr>
            <p:ph type="subTitle" idx="1"/>
          </p:nvPr>
        </p:nvSpPr>
        <p:spPr>
          <a:xfrm>
            <a:off x="1143000" y="4940644"/>
            <a:ext cx="6858000" cy="1163212"/>
          </a:xfrm>
        </p:spPr>
        <p:txBody>
          <a:bodyPr>
            <a:normAutofit lnSpcReduction="10000"/>
          </a:bodyPr>
          <a:lstStyle/>
          <a:p>
            <a:pPr algn="l"/>
            <a:r>
              <a:rPr lang="en-US" sz="2000" dirty="0"/>
              <a:t>Michael Mina</a:t>
            </a:r>
          </a:p>
          <a:p>
            <a:pPr algn="l"/>
            <a:r>
              <a:rPr lang="en-US" sz="2000" dirty="0"/>
              <a:t>2018 Ohio SAS Users Group Conference</a:t>
            </a:r>
          </a:p>
          <a:p>
            <a:pPr algn="l"/>
            <a:r>
              <a:rPr lang="en-US" sz="2000" dirty="0"/>
              <a:t>May 21, 2018</a:t>
            </a:r>
          </a:p>
        </p:txBody>
      </p:sp>
    </p:spTree>
    <p:extLst>
      <p:ext uri="{BB962C8B-B14F-4D97-AF65-F5344CB8AC3E}">
        <p14:creationId xmlns:p14="http://schemas.microsoft.com/office/powerpoint/2010/main" val="1378232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6924-CD6E-4EC2-924B-0356650E503F}"/>
              </a:ext>
            </a:extLst>
          </p:cNvPr>
          <p:cNvSpPr>
            <a:spLocks noGrp="1"/>
          </p:cNvSpPr>
          <p:nvPr>
            <p:ph type="title"/>
          </p:nvPr>
        </p:nvSpPr>
        <p:spPr/>
        <p:txBody>
          <a:bodyPr/>
          <a:lstStyle/>
          <a:p>
            <a:r>
              <a:rPr lang="en-US" dirty="0"/>
              <a:t>Exclusion order matters – a demonstration (cont'd)</a:t>
            </a:r>
          </a:p>
        </p:txBody>
      </p:sp>
      <p:sp>
        <p:nvSpPr>
          <p:cNvPr id="4" name="Slide Number Placeholder 3">
            <a:extLst>
              <a:ext uri="{FF2B5EF4-FFF2-40B4-BE49-F238E27FC236}">
                <a16:creationId xmlns:a16="http://schemas.microsoft.com/office/drawing/2014/main" id="{345FD0F8-45C5-476B-8E6F-6F1F17EF2CDD}"/>
              </a:ext>
            </a:extLst>
          </p:cNvPr>
          <p:cNvSpPr>
            <a:spLocks noGrp="1"/>
          </p:cNvSpPr>
          <p:nvPr>
            <p:ph type="sldNum" sz="quarter" idx="12"/>
          </p:nvPr>
        </p:nvSpPr>
        <p:spPr/>
        <p:txBody>
          <a:bodyPr/>
          <a:lstStyle/>
          <a:p>
            <a:fld id="{2C761EB0-764A-459A-8C27-C7ED2841F1FC}" type="slidenum">
              <a:rPr lang="en-US" smtClean="0"/>
              <a:pPr/>
              <a:t>10</a:t>
            </a:fld>
            <a:endParaRPr lang="en-US"/>
          </a:p>
        </p:txBody>
      </p:sp>
      <p:sp>
        <p:nvSpPr>
          <p:cNvPr id="6" name="TextBox 5">
            <a:extLst>
              <a:ext uri="{FF2B5EF4-FFF2-40B4-BE49-F238E27FC236}">
                <a16:creationId xmlns:a16="http://schemas.microsoft.com/office/drawing/2014/main" id="{7FEFB973-E4F0-4708-B738-A5ABD8BF09B6}"/>
              </a:ext>
            </a:extLst>
          </p:cNvPr>
          <p:cNvSpPr txBox="1"/>
          <p:nvPr/>
        </p:nvSpPr>
        <p:spPr>
          <a:xfrm>
            <a:off x="245096" y="1159494"/>
            <a:ext cx="4206240" cy="1615827"/>
          </a:xfrm>
          <a:prstGeom prst="rect">
            <a:avLst/>
          </a:prstGeom>
          <a:noFill/>
          <a:ln w="12700">
            <a:solidFill>
              <a:schemeClr val="tx1"/>
            </a:solidFill>
          </a:ln>
        </p:spPr>
        <p:txBody>
          <a:bodyPr wrap="square" rtlCol="0">
            <a:spAutoFit/>
          </a:bodyPr>
          <a:lstStyle/>
          <a:p>
            <a:r>
              <a:rPr lang="en-US" sz="900" b="1" dirty="0">
                <a:latin typeface="Courier New" panose="02070309020205020404" pitchFamily="49" charset="0"/>
                <a:cs typeface="Courier New" panose="02070309020205020404" pitchFamily="49" charset="0"/>
              </a:rPr>
              <a:t>/* Create waterfall 1 components */</a:t>
            </a:r>
          </a:p>
          <a:p>
            <a:r>
              <a:rPr lang="en-US" sz="900" b="1" dirty="0">
                <a:latin typeface="Courier New" panose="02070309020205020404" pitchFamily="49" charset="0"/>
                <a:cs typeface="Courier New" panose="02070309020205020404" pitchFamily="49" charset="0"/>
              </a:rPr>
              <a:t> </a:t>
            </a:r>
          </a:p>
          <a:p>
            <a:r>
              <a:rPr lang="en-US" sz="900" b="1" dirty="0">
                <a:latin typeface="Courier New" panose="02070309020205020404" pitchFamily="49" charset="0"/>
                <a:cs typeface="Courier New" panose="02070309020205020404" pitchFamily="49" charset="0"/>
              </a:rPr>
              <a:t>proc </a:t>
            </a:r>
            <a:r>
              <a:rPr lang="en-US" sz="900" b="1" dirty="0" err="1">
                <a:latin typeface="Courier New" panose="02070309020205020404" pitchFamily="49" charset="0"/>
                <a:cs typeface="Courier New" panose="02070309020205020404" pitchFamily="49" charset="0"/>
              </a:rPr>
              <a:t>sql</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create table s.waterfall1_sum as</a:t>
            </a:r>
          </a:p>
          <a:p>
            <a:r>
              <a:rPr lang="en-US" sz="900" b="1" dirty="0">
                <a:latin typeface="Courier New" panose="02070309020205020404" pitchFamily="49" charset="0"/>
                <a:cs typeface="Courier New" panose="02070309020205020404" pitchFamily="49" charset="0"/>
              </a:rPr>
              <a:t>  select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 count(*) as </a:t>
            </a:r>
            <a:r>
              <a:rPr lang="en-US" sz="900" b="1" dirty="0" err="1">
                <a:latin typeface="Courier New" panose="02070309020205020404" pitchFamily="49" charset="0"/>
                <a:cs typeface="Courier New" panose="02070309020205020404" pitchFamily="49" charset="0"/>
              </a:rPr>
              <a:t>customer_count</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from waterfall1</a:t>
            </a:r>
          </a:p>
          <a:p>
            <a:r>
              <a:rPr lang="en-US" sz="900" b="1" dirty="0">
                <a:latin typeface="Courier New" panose="02070309020205020404" pitchFamily="49" charset="0"/>
                <a:cs typeface="Courier New" panose="02070309020205020404" pitchFamily="49" charset="0"/>
              </a:rPr>
              <a:t>  group by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order by </a:t>
            </a:r>
            <a:r>
              <a:rPr lang="en-US" sz="900" b="1" dirty="0" err="1">
                <a:latin typeface="Courier New" panose="02070309020205020404" pitchFamily="49" charset="0"/>
                <a:cs typeface="Courier New" panose="02070309020205020404" pitchFamily="49" charset="0"/>
              </a:rPr>
              <a:t>exclusion_order</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quit;</a:t>
            </a:r>
          </a:p>
        </p:txBody>
      </p:sp>
      <p:sp>
        <p:nvSpPr>
          <p:cNvPr id="7" name="TextBox 6">
            <a:extLst>
              <a:ext uri="{FF2B5EF4-FFF2-40B4-BE49-F238E27FC236}">
                <a16:creationId xmlns:a16="http://schemas.microsoft.com/office/drawing/2014/main" id="{4C54B514-F3B3-4F7B-8974-ABBD6E0A2D61}"/>
              </a:ext>
            </a:extLst>
          </p:cNvPr>
          <p:cNvSpPr txBox="1"/>
          <p:nvPr/>
        </p:nvSpPr>
        <p:spPr>
          <a:xfrm>
            <a:off x="4611275" y="1158790"/>
            <a:ext cx="4206240" cy="1615827"/>
          </a:xfrm>
          <a:prstGeom prst="rect">
            <a:avLst/>
          </a:prstGeom>
          <a:noFill/>
          <a:ln w="12700">
            <a:solidFill>
              <a:schemeClr val="tx1"/>
            </a:solidFill>
          </a:ln>
        </p:spPr>
        <p:txBody>
          <a:bodyPr wrap="square" rtlCol="0">
            <a:spAutoFit/>
          </a:bodyPr>
          <a:lstStyle/>
          <a:p>
            <a:r>
              <a:rPr lang="en-US" sz="900" b="1" dirty="0">
                <a:latin typeface="Courier New" panose="02070309020205020404" pitchFamily="49" charset="0"/>
                <a:cs typeface="Courier New" panose="02070309020205020404" pitchFamily="49" charset="0"/>
              </a:rPr>
              <a:t>/* Create waterfall 2 components */</a:t>
            </a:r>
          </a:p>
          <a:p>
            <a:r>
              <a:rPr lang="en-US" sz="900" b="1" dirty="0">
                <a:latin typeface="Courier New" panose="02070309020205020404" pitchFamily="49" charset="0"/>
                <a:cs typeface="Courier New" panose="02070309020205020404" pitchFamily="49" charset="0"/>
              </a:rPr>
              <a:t> </a:t>
            </a:r>
          </a:p>
          <a:p>
            <a:r>
              <a:rPr lang="en-US" sz="900" b="1" dirty="0">
                <a:latin typeface="Courier New" panose="02070309020205020404" pitchFamily="49" charset="0"/>
                <a:cs typeface="Courier New" panose="02070309020205020404" pitchFamily="49" charset="0"/>
              </a:rPr>
              <a:t>proc </a:t>
            </a:r>
            <a:r>
              <a:rPr lang="en-US" sz="900" b="1" dirty="0" err="1">
                <a:latin typeface="Courier New" panose="02070309020205020404" pitchFamily="49" charset="0"/>
                <a:cs typeface="Courier New" panose="02070309020205020404" pitchFamily="49" charset="0"/>
              </a:rPr>
              <a:t>sql</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create table s.waterfall2_sum as</a:t>
            </a:r>
          </a:p>
          <a:p>
            <a:r>
              <a:rPr lang="en-US" sz="900" b="1" dirty="0">
                <a:latin typeface="Courier New" panose="02070309020205020404" pitchFamily="49" charset="0"/>
                <a:cs typeface="Courier New" panose="02070309020205020404" pitchFamily="49" charset="0"/>
              </a:rPr>
              <a:t>  select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 count(*) as </a:t>
            </a:r>
            <a:r>
              <a:rPr lang="en-US" sz="900" b="1" dirty="0" err="1">
                <a:latin typeface="Courier New" panose="02070309020205020404" pitchFamily="49" charset="0"/>
                <a:cs typeface="Courier New" panose="02070309020205020404" pitchFamily="49" charset="0"/>
              </a:rPr>
              <a:t>customer_count</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from waterfall2</a:t>
            </a:r>
          </a:p>
          <a:p>
            <a:r>
              <a:rPr lang="en-US" sz="900" b="1" dirty="0">
                <a:latin typeface="Courier New" panose="02070309020205020404" pitchFamily="49" charset="0"/>
                <a:cs typeface="Courier New" panose="02070309020205020404" pitchFamily="49" charset="0"/>
              </a:rPr>
              <a:t>  group by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order by </a:t>
            </a:r>
            <a:r>
              <a:rPr lang="en-US" sz="900" b="1" dirty="0" err="1">
                <a:latin typeface="Courier New" panose="02070309020205020404" pitchFamily="49" charset="0"/>
                <a:cs typeface="Courier New" panose="02070309020205020404" pitchFamily="49" charset="0"/>
              </a:rPr>
              <a:t>exclusion_order</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quit;</a:t>
            </a:r>
          </a:p>
        </p:txBody>
      </p:sp>
      <p:pic>
        <p:nvPicPr>
          <p:cNvPr id="8" name="Picture 7">
            <a:extLst>
              <a:ext uri="{FF2B5EF4-FFF2-40B4-BE49-F238E27FC236}">
                <a16:creationId xmlns:a16="http://schemas.microsoft.com/office/drawing/2014/main" id="{8EA3276E-9B0C-42BF-B84B-3A29782BE20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237" y="2908218"/>
            <a:ext cx="3369957" cy="1687034"/>
          </a:xfrm>
          <a:prstGeom prst="rect">
            <a:avLst/>
          </a:prstGeom>
          <a:noFill/>
          <a:ln>
            <a:noFill/>
          </a:ln>
        </p:spPr>
      </p:pic>
      <p:pic>
        <p:nvPicPr>
          <p:cNvPr id="9" name="Picture 8">
            <a:extLst>
              <a:ext uri="{FF2B5EF4-FFF2-40B4-BE49-F238E27FC236}">
                <a16:creationId xmlns:a16="http://schemas.microsoft.com/office/drawing/2014/main" id="{75FAFFE6-79DD-405C-BB57-89AB1DE572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412" y="2903508"/>
            <a:ext cx="3369957" cy="1687034"/>
          </a:xfrm>
          <a:prstGeom prst="rect">
            <a:avLst/>
          </a:prstGeom>
          <a:noFill/>
          <a:ln>
            <a:noFill/>
          </a:ln>
        </p:spPr>
      </p:pic>
      <p:sp>
        <p:nvSpPr>
          <p:cNvPr id="10" name="Content Placeholder 2">
            <a:extLst>
              <a:ext uri="{FF2B5EF4-FFF2-40B4-BE49-F238E27FC236}">
                <a16:creationId xmlns:a16="http://schemas.microsoft.com/office/drawing/2014/main" id="{7A41F0ED-02DF-499F-9653-780FDD7350C6}"/>
              </a:ext>
            </a:extLst>
          </p:cNvPr>
          <p:cNvSpPr>
            <a:spLocks noGrp="1"/>
          </p:cNvSpPr>
          <p:nvPr>
            <p:ph idx="1"/>
          </p:nvPr>
        </p:nvSpPr>
        <p:spPr>
          <a:xfrm>
            <a:off x="628650" y="4815381"/>
            <a:ext cx="7886700" cy="1572824"/>
          </a:xfrm>
        </p:spPr>
        <p:txBody>
          <a:bodyPr>
            <a:normAutofit/>
          </a:bodyPr>
          <a:lstStyle/>
          <a:p>
            <a:r>
              <a:rPr lang="en-US" dirty="0"/>
              <a:t>In waterfall 1, the number of customers excluded due to email not provided is 19,880. In waterfall 2, the number is 9,079 - less than half the number excluded in waterfall 1. </a:t>
            </a:r>
          </a:p>
          <a:p>
            <a:r>
              <a:rPr lang="en-US" dirty="0"/>
              <a:t>The waterfall, whether in table or chart form, is a very useful tool for showing how exclusions narrow your sales funnel, but comparing two otherwise identical waterfalls with just one exclusion in a different order shows that waterfalls are not the best tool for assessing the impact of individual exclusions. Two better tools for that purpose are the </a:t>
            </a:r>
            <a:r>
              <a:rPr lang="en-US" b="1" dirty="0"/>
              <a:t>general exclusion profile</a:t>
            </a:r>
            <a:r>
              <a:rPr lang="en-US" dirty="0"/>
              <a:t>, and the </a:t>
            </a:r>
            <a:r>
              <a:rPr lang="en-US" b="1" dirty="0"/>
              <a:t>unique exclusion profile</a:t>
            </a:r>
            <a:r>
              <a:rPr lang="en-US" dirty="0"/>
              <a:t>.</a:t>
            </a:r>
          </a:p>
        </p:txBody>
      </p:sp>
      <p:sp>
        <p:nvSpPr>
          <p:cNvPr id="3" name="Arrow: Left 2">
            <a:extLst>
              <a:ext uri="{FF2B5EF4-FFF2-40B4-BE49-F238E27FC236}">
                <a16:creationId xmlns:a16="http://schemas.microsoft.com/office/drawing/2014/main" id="{550324FE-B15B-4058-8453-6E7D68502E88}"/>
              </a:ext>
            </a:extLst>
          </p:cNvPr>
          <p:cNvSpPr/>
          <p:nvPr/>
        </p:nvSpPr>
        <p:spPr>
          <a:xfrm>
            <a:off x="4055253" y="3374796"/>
            <a:ext cx="457200" cy="18382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6DF1057E-558B-4075-8B98-6A38C40ECF9E}"/>
              </a:ext>
            </a:extLst>
          </p:cNvPr>
          <p:cNvSpPr/>
          <p:nvPr/>
        </p:nvSpPr>
        <p:spPr>
          <a:xfrm>
            <a:off x="8414996" y="4253061"/>
            <a:ext cx="457200" cy="18382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081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F04BB-2590-490B-956A-570197078EB9}"/>
              </a:ext>
            </a:extLst>
          </p:cNvPr>
          <p:cNvSpPr>
            <a:spLocks noGrp="1"/>
          </p:cNvSpPr>
          <p:nvPr>
            <p:ph type="title"/>
          </p:nvPr>
        </p:nvSpPr>
        <p:spPr/>
        <p:txBody>
          <a:bodyPr/>
          <a:lstStyle/>
          <a:p>
            <a:r>
              <a:rPr lang="en-US" dirty="0"/>
              <a:t>The general exclusion profile and the unique exclusion profile</a:t>
            </a:r>
          </a:p>
        </p:txBody>
      </p:sp>
      <p:sp>
        <p:nvSpPr>
          <p:cNvPr id="3" name="Content Placeholder 2">
            <a:extLst>
              <a:ext uri="{FF2B5EF4-FFF2-40B4-BE49-F238E27FC236}">
                <a16:creationId xmlns:a16="http://schemas.microsoft.com/office/drawing/2014/main" id="{C9381E26-33D2-4F77-A1CB-1BFAFFD76A3A}"/>
              </a:ext>
            </a:extLst>
          </p:cNvPr>
          <p:cNvSpPr>
            <a:spLocks noGrp="1"/>
          </p:cNvSpPr>
          <p:nvPr>
            <p:ph idx="1"/>
          </p:nvPr>
        </p:nvSpPr>
        <p:spPr/>
        <p:txBody>
          <a:bodyPr/>
          <a:lstStyle/>
          <a:p>
            <a:endParaRPr lang="en-US" dirty="0"/>
          </a:p>
          <a:p>
            <a:r>
              <a:rPr lang="en-US" dirty="0"/>
              <a:t>The general exclusion profile in its simplest form is a table showing customer count by each combination of exclusion variables. </a:t>
            </a:r>
          </a:p>
          <a:p>
            <a:r>
              <a:rPr lang="en-US" dirty="0"/>
              <a:t>The unique exclusion profile also groups customers by each combination of exclusion variables, but it selects only those customers with </a:t>
            </a:r>
            <a:r>
              <a:rPr lang="en-US" dirty="0" err="1"/>
              <a:t>exactly_one_excl</a:t>
            </a:r>
            <a:r>
              <a:rPr lang="en-US" dirty="0"/>
              <a:t>=1. This gives a more accurate view of the impact of each exclusion.</a:t>
            </a:r>
          </a:p>
          <a:p>
            <a:endParaRPr lang="en-US" dirty="0"/>
          </a:p>
        </p:txBody>
      </p:sp>
      <p:sp>
        <p:nvSpPr>
          <p:cNvPr id="4" name="Slide Number Placeholder 3">
            <a:extLst>
              <a:ext uri="{FF2B5EF4-FFF2-40B4-BE49-F238E27FC236}">
                <a16:creationId xmlns:a16="http://schemas.microsoft.com/office/drawing/2014/main" id="{01ED92F4-EDA3-4509-B472-881CA8FC50AC}"/>
              </a:ext>
            </a:extLst>
          </p:cNvPr>
          <p:cNvSpPr>
            <a:spLocks noGrp="1"/>
          </p:cNvSpPr>
          <p:nvPr>
            <p:ph type="sldNum" sz="quarter" idx="12"/>
          </p:nvPr>
        </p:nvSpPr>
        <p:spPr/>
        <p:txBody>
          <a:bodyPr/>
          <a:lstStyle/>
          <a:p>
            <a:fld id="{2C761EB0-764A-459A-8C27-C7ED2841F1FC}" type="slidenum">
              <a:rPr lang="en-US" smtClean="0"/>
              <a:pPr/>
              <a:t>11</a:t>
            </a:fld>
            <a:endParaRPr lang="en-US"/>
          </a:p>
        </p:txBody>
      </p:sp>
      <p:sp>
        <p:nvSpPr>
          <p:cNvPr id="5" name="TextBox 4">
            <a:extLst>
              <a:ext uri="{FF2B5EF4-FFF2-40B4-BE49-F238E27FC236}">
                <a16:creationId xmlns:a16="http://schemas.microsoft.com/office/drawing/2014/main" id="{A0845786-CB3C-413C-A182-F7AEEB667875}"/>
              </a:ext>
            </a:extLst>
          </p:cNvPr>
          <p:cNvSpPr txBox="1"/>
          <p:nvPr/>
        </p:nvSpPr>
        <p:spPr>
          <a:xfrm>
            <a:off x="240383" y="3153262"/>
            <a:ext cx="4206240" cy="2446824"/>
          </a:xfrm>
          <a:prstGeom prst="rect">
            <a:avLst/>
          </a:prstGeom>
          <a:noFill/>
          <a:ln w="12700">
            <a:solidFill>
              <a:schemeClr val="tx1"/>
            </a:solidFill>
          </a:ln>
        </p:spPr>
        <p:txBody>
          <a:bodyPr wrap="square" rtlCol="0">
            <a:spAutoFit/>
          </a:bodyPr>
          <a:lstStyle/>
          <a:p>
            <a:r>
              <a:rPr lang="en-US" sz="900" b="1" dirty="0">
                <a:latin typeface="Courier New" panose="02070309020205020404" pitchFamily="49" charset="0"/>
                <a:cs typeface="Courier New" panose="02070309020205020404" pitchFamily="49" charset="0"/>
              </a:rPr>
              <a:t>/* Create waterfall 1 general exclusion profile */</a:t>
            </a:r>
          </a:p>
          <a:p>
            <a:r>
              <a:rPr lang="en-US" sz="900" b="1" dirty="0">
                <a:latin typeface="Courier New" panose="02070309020205020404" pitchFamily="49" charset="0"/>
                <a:cs typeface="Courier New" panose="02070309020205020404" pitchFamily="49" charset="0"/>
              </a:rPr>
              <a:t> </a:t>
            </a:r>
          </a:p>
          <a:p>
            <a:r>
              <a:rPr lang="en-US" sz="900" b="1" dirty="0">
                <a:latin typeface="Courier New" panose="02070309020205020404" pitchFamily="49" charset="0"/>
                <a:cs typeface="Courier New" panose="02070309020205020404" pitchFamily="49" charset="0"/>
              </a:rPr>
              <a:t>proc </a:t>
            </a:r>
            <a:r>
              <a:rPr lang="en-US" sz="900" b="1" dirty="0" err="1">
                <a:latin typeface="Courier New" panose="02070309020205020404" pitchFamily="49" charset="0"/>
                <a:cs typeface="Courier New" panose="02070309020205020404" pitchFamily="49" charset="0"/>
              </a:rPr>
              <a:t>sql</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create table s.waterfall1_gep as</a:t>
            </a:r>
          </a:p>
          <a:p>
            <a:r>
              <a:rPr lang="en-US" sz="900" b="1" dirty="0">
                <a:latin typeface="Courier New" panose="02070309020205020404" pitchFamily="49" charset="0"/>
                <a:cs typeface="Courier New" panose="02070309020205020404" pitchFamily="49" charset="0"/>
              </a:rPr>
              <a:t>  select </a:t>
            </a:r>
            <a:r>
              <a:rPr lang="en-US" sz="900" b="1" dirty="0" err="1">
                <a:latin typeface="Courier New" panose="02070309020205020404" pitchFamily="49" charset="0"/>
                <a:cs typeface="Courier New" panose="02070309020205020404" pitchFamily="49" charset="0"/>
              </a:rPr>
              <a:t>email_not_provided</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special_restrictions</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premier_customer</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not_homeowner</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credit_score_exclude</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income_exclude</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count(*) as </a:t>
            </a:r>
            <a:r>
              <a:rPr lang="en-US" sz="900" b="1" dirty="0" err="1">
                <a:latin typeface="Courier New" panose="02070309020205020404" pitchFamily="49" charset="0"/>
                <a:cs typeface="Courier New" panose="02070309020205020404" pitchFamily="49" charset="0"/>
              </a:rPr>
              <a:t>customer_count</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from waterfall1</a:t>
            </a:r>
          </a:p>
          <a:p>
            <a:r>
              <a:rPr lang="en-US" sz="900" b="1" dirty="0">
                <a:solidFill>
                  <a:srgbClr val="FF0000"/>
                </a:solidFill>
                <a:latin typeface="Courier New" panose="02070309020205020404" pitchFamily="49" charset="0"/>
                <a:cs typeface="Courier New" panose="02070309020205020404" pitchFamily="49" charset="0"/>
              </a:rPr>
              <a:t>/* There is no "where" clause */</a:t>
            </a:r>
          </a:p>
          <a:p>
            <a:r>
              <a:rPr lang="en-US" sz="900" b="1" dirty="0">
                <a:latin typeface="Courier New" panose="02070309020205020404" pitchFamily="49" charset="0"/>
                <a:cs typeface="Courier New" panose="02070309020205020404" pitchFamily="49" charset="0"/>
              </a:rPr>
              <a:t>  group by </a:t>
            </a:r>
            <a:r>
              <a:rPr lang="en-US" sz="900" b="1" dirty="0" err="1">
                <a:latin typeface="Courier New" panose="02070309020205020404" pitchFamily="49" charset="0"/>
                <a:cs typeface="Courier New" panose="02070309020205020404" pitchFamily="49" charset="0"/>
              </a:rPr>
              <a:t>email_not_provided</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special_restrictions</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premier_customer</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not_homeowner</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credit_score_exclude</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income_exclude</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quit;</a:t>
            </a:r>
          </a:p>
        </p:txBody>
      </p:sp>
      <p:sp>
        <p:nvSpPr>
          <p:cNvPr id="6" name="TextBox 5">
            <a:extLst>
              <a:ext uri="{FF2B5EF4-FFF2-40B4-BE49-F238E27FC236}">
                <a16:creationId xmlns:a16="http://schemas.microsoft.com/office/drawing/2014/main" id="{4C758383-AADE-4F7E-BEE9-B78366B40DDA}"/>
              </a:ext>
            </a:extLst>
          </p:cNvPr>
          <p:cNvSpPr txBox="1"/>
          <p:nvPr/>
        </p:nvSpPr>
        <p:spPr>
          <a:xfrm>
            <a:off x="4630128" y="3153262"/>
            <a:ext cx="4206240" cy="2446824"/>
          </a:xfrm>
          <a:prstGeom prst="rect">
            <a:avLst/>
          </a:prstGeom>
          <a:noFill/>
          <a:ln w="12700">
            <a:solidFill>
              <a:schemeClr val="tx1"/>
            </a:solidFill>
          </a:ln>
        </p:spPr>
        <p:txBody>
          <a:bodyPr wrap="square" rtlCol="0">
            <a:spAutoFit/>
          </a:bodyPr>
          <a:lstStyle/>
          <a:p>
            <a:r>
              <a:rPr lang="en-US" sz="900" b="1" dirty="0">
                <a:latin typeface="Courier New" panose="02070309020205020404" pitchFamily="49" charset="0"/>
                <a:cs typeface="Courier New" panose="02070309020205020404" pitchFamily="49" charset="0"/>
              </a:rPr>
              <a:t>/* Create waterfall 1 unique exclusion profile */</a:t>
            </a:r>
          </a:p>
          <a:p>
            <a:r>
              <a:rPr lang="en-US" sz="900" b="1" dirty="0">
                <a:latin typeface="Courier New" panose="02070309020205020404" pitchFamily="49" charset="0"/>
                <a:cs typeface="Courier New" panose="02070309020205020404" pitchFamily="49" charset="0"/>
              </a:rPr>
              <a:t> </a:t>
            </a:r>
          </a:p>
          <a:p>
            <a:r>
              <a:rPr lang="en-US" sz="900" b="1" dirty="0">
                <a:latin typeface="Courier New" panose="02070309020205020404" pitchFamily="49" charset="0"/>
                <a:cs typeface="Courier New" panose="02070309020205020404" pitchFamily="49" charset="0"/>
              </a:rPr>
              <a:t>proc </a:t>
            </a:r>
            <a:r>
              <a:rPr lang="en-US" sz="900" b="1" dirty="0" err="1">
                <a:latin typeface="Courier New" panose="02070309020205020404" pitchFamily="49" charset="0"/>
                <a:cs typeface="Courier New" panose="02070309020205020404" pitchFamily="49" charset="0"/>
              </a:rPr>
              <a:t>sql</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create table s.waterfall1_uep as</a:t>
            </a:r>
          </a:p>
          <a:p>
            <a:r>
              <a:rPr lang="en-US" sz="900" b="1" dirty="0">
                <a:latin typeface="Courier New" panose="02070309020205020404" pitchFamily="49" charset="0"/>
                <a:cs typeface="Courier New" panose="02070309020205020404" pitchFamily="49" charset="0"/>
              </a:rPr>
              <a:t>  select </a:t>
            </a:r>
            <a:r>
              <a:rPr lang="en-US" sz="900" b="1" dirty="0" err="1">
                <a:latin typeface="Courier New" panose="02070309020205020404" pitchFamily="49" charset="0"/>
                <a:cs typeface="Courier New" panose="02070309020205020404" pitchFamily="49" charset="0"/>
              </a:rPr>
              <a:t>email_not_provided</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special_restrictions</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premier_customer</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not_homeowner</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credit_score_exclude</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income_exclude</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count(*) as </a:t>
            </a:r>
            <a:r>
              <a:rPr lang="en-US" sz="900" b="1" dirty="0" err="1">
                <a:latin typeface="Courier New" panose="02070309020205020404" pitchFamily="49" charset="0"/>
                <a:cs typeface="Courier New" panose="02070309020205020404" pitchFamily="49" charset="0"/>
              </a:rPr>
              <a:t>customer_count</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from waterfall1</a:t>
            </a:r>
          </a:p>
          <a:p>
            <a:r>
              <a:rPr lang="en-US" sz="900" b="1" dirty="0">
                <a:solidFill>
                  <a:srgbClr val="FF0000"/>
                </a:solidFill>
                <a:latin typeface="Courier New" panose="02070309020205020404" pitchFamily="49" charset="0"/>
                <a:cs typeface="Courier New" panose="02070309020205020404" pitchFamily="49" charset="0"/>
              </a:rPr>
              <a:t>  where </a:t>
            </a:r>
            <a:r>
              <a:rPr lang="en-US" sz="900" b="1" dirty="0" err="1">
                <a:solidFill>
                  <a:srgbClr val="FF0000"/>
                </a:solidFill>
                <a:latin typeface="Courier New" panose="02070309020205020404" pitchFamily="49" charset="0"/>
                <a:cs typeface="Courier New" panose="02070309020205020404" pitchFamily="49" charset="0"/>
              </a:rPr>
              <a:t>exactly_one_excl</a:t>
            </a:r>
            <a:r>
              <a:rPr lang="en-US" sz="900" b="1" dirty="0">
                <a:solidFill>
                  <a:srgbClr val="FF0000"/>
                </a:solidFill>
                <a:latin typeface="Courier New" panose="02070309020205020404" pitchFamily="49" charset="0"/>
                <a:cs typeface="Courier New" panose="02070309020205020404" pitchFamily="49" charset="0"/>
              </a:rPr>
              <a:t>=1</a:t>
            </a:r>
          </a:p>
          <a:p>
            <a:r>
              <a:rPr lang="en-US" sz="900" b="1" dirty="0">
                <a:latin typeface="Courier New" panose="02070309020205020404" pitchFamily="49" charset="0"/>
                <a:cs typeface="Courier New" panose="02070309020205020404" pitchFamily="49" charset="0"/>
              </a:rPr>
              <a:t>  group by </a:t>
            </a:r>
            <a:r>
              <a:rPr lang="en-US" sz="900" b="1" dirty="0" err="1">
                <a:latin typeface="Courier New" panose="02070309020205020404" pitchFamily="49" charset="0"/>
                <a:cs typeface="Courier New" panose="02070309020205020404" pitchFamily="49" charset="0"/>
              </a:rPr>
              <a:t>email_not_provided</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special_restrictions</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premier_customer</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not_homeowner</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credit_score_exclude</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income_exclude</a:t>
            </a:r>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quit;</a:t>
            </a:r>
          </a:p>
        </p:txBody>
      </p:sp>
    </p:spTree>
    <p:extLst>
      <p:ext uri="{BB962C8B-B14F-4D97-AF65-F5344CB8AC3E}">
        <p14:creationId xmlns:p14="http://schemas.microsoft.com/office/powerpoint/2010/main" val="253689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F04BB-2590-490B-956A-570197078EB9}"/>
              </a:ext>
            </a:extLst>
          </p:cNvPr>
          <p:cNvSpPr>
            <a:spLocks noGrp="1"/>
          </p:cNvSpPr>
          <p:nvPr>
            <p:ph type="title"/>
          </p:nvPr>
        </p:nvSpPr>
        <p:spPr/>
        <p:txBody>
          <a:bodyPr/>
          <a:lstStyle/>
          <a:p>
            <a:r>
              <a:rPr lang="en-US" dirty="0"/>
              <a:t>The general exclusion profile and the unique exclusion profile (cont'd)</a:t>
            </a:r>
          </a:p>
        </p:txBody>
      </p:sp>
      <p:sp>
        <p:nvSpPr>
          <p:cNvPr id="3" name="Content Placeholder 2">
            <a:extLst>
              <a:ext uri="{FF2B5EF4-FFF2-40B4-BE49-F238E27FC236}">
                <a16:creationId xmlns:a16="http://schemas.microsoft.com/office/drawing/2014/main" id="{C9381E26-33D2-4F77-A1CB-1BFAFFD76A3A}"/>
              </a:ext>
            </a:extLst>
          </p:cNvPr>
          <p:cNvSpPr>
            <a:spLocks noGrp="1"/>
          </p:cNvSpPr>
          <p:nvPr>
            <p:ph idx="1"/>
          </p:nvPr>
        </p:nvSpPr>
        <p:spPr>
          <a:xfrm>
            <a:off x="175534" y="1118776"/>
            <a:ext cx="3910985" cy="3585199"/>
          </a:xfrm>
        </p:spPr>
        <p:txBody>
          <a:bodyPr>
            <a:normAutofit/>
          </a:bodyPr>
          <a:lstStyle/>
          <a:p>
            <a:r>
              <a:rPr lang="en-US" dirty="0"/>
              <a:t>Notice that the top row of the general exclusion profile, with all exclusion variables equal to zero, is the number of waterfall survivors (i.e., customers that are not excluded).</a:t>
            </a:r>
          </a:p>
          <a:p>
            <a:r>
              <a:rPr lang="en-US" dirty="0"/>
              <a:t>The general exclusion profile is useful for showing the impact of the interaction of multiple exclusions</a:t>
            </a:r>
          </a:p>
          <a:p>
            <a:r>
              <a:rPr lang="en-US" dirty="0"/>
              <a:t>The unique exclusion profile is useful for showing the impact of a single exclusion.</a:t>
            </a:r>
          </a:p>
          <a:p>
            <a:r>
              <a:rPr lang="en-US" dirty="0"/>
              <a:t>A misinterpretation of waterfall 1 would suggest that removing the email not provided non-homeowner exclusion alone would result in 14,325 additional waterfall survivors. The unique exclusion profile shows that removing that exclusion alone would result in only 9,207 additional waterfall survivors.</a:t>
            </a:r>
          </a:p>
          <a:p>
            <a:endParaRPr lang="en-US" dirty="0"/>
          </a:p>
        </p:txBody>
      </p:sp>
      <p:sp>
        <p:nvSpPr>
          <p:cNvPr id="4" name="Slide Number Placeholder 3">
            <a:extLst>
              <a:ext uri="{FF2B5EF4-FFF2-40B4-BE49-F238E27FC236}">
                <a16:creationId xmlns:a16="http://schemas.microsoft.com/office/drawing/2014/main" id="{01ED92F4-EDA3-4509-B472-881CA8FC50AC}"/>
              </a:ext>
            </a:extLst>
          </p:cNvPr>
          <p:cNvSpPr>
            <a:spLocks noGrp="1"/>
          </p:cNvSpPr>
          <p:nvPr>
            <p:ph type="sldNum" sz="quarter" idx="12"/>
          </p:nvPr>
        </p:nvSpPr>
        <p:spPr/>
        <p:txBody>
          <a:bodyPr/>
          <a:lstStyle/>
          <a:p>
            <a:fld id="{2C761EB0-764A-459A-8C27-C7ED2841F1FC}" type="slidenum">
              <a:rPr lang="en-US" smtClean="0"/>
              <a:pPr/>
              <a:t>12</a:t>
            </a:fld>
            <a:endParaRPr lang="en-US"/>
          </a:p>
        </p:txBody>
      </p:sp>
      <p:pic>
        <p:nvPicPr>
          <p:cNvPr id="7" name="Picture 6">
            <a:extLst>
              <a:ext uri="{FF2B5EF4-FFF2-40B4-BE49-F238E27FC236}">
                <a16:creationId xmlns:a16="http://schemas.microsoft.com/office/drawing/2014/main" id="{5827114C-6B58-4BAB-945C-A77EBB9028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1226" y="1157882"/>
            <a:ext cx="4827239" cy="2223817"/>
          </a:xfrm>
          <a:prstGeom prst="rect">
            <a:avLst/>
          </a:prstGeom>
          <a:noFill/>
          <a:ln>
            <a:noFill/>
          </a:ln>
        </p:spPr>
      </p:pic>
      <p:pic>
        <p:nvPicPr>
          <p:cNvPr id="8" name="Picture 7">
            <a:extLst>
              <a:ext uri="{FF2B5EF4-FFF2-40B4-BE49-F238E27FC236}">
                <a16:creationId xmlns:a16="http://schemas.microsoft.com/office/drawing/2014/main" id="{EB678886-A6CC-4FCC-BCD0-BD1DFB5809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1226" y="3412375"/>
            <a:ext cx="4827239" cy="879184"/>
          </a:xfrm>
          <a:prstGeom prst="rect">
            <a:avLst/>
          </a:prstGeom>
          <a:noFill/>
          <a:ln>
            <a:noFill/>
          </a:ln>
        </p:spPr>
      </p:pic>
      <p:sp>
        <p:nvSpPr>
          <p:cNvPr id="9" name="Content Placeholder 2">
            <a:extLst>
              <a:ext uri="{FF2B5EF4-FFF2-40B4-BE49-F238E27FC236}">
                <a16:creationId xmlns:a16="http://schemas.microsoft.com/office/drawing/2014/main" id="{210F55DE-4EA2-48AF-AE05-265F9819042B}"/>
              </a:ext>
            </a:extLst>
          </p:cNvPr>
          <p:cNvSpPr txBox="1">
            <a:spLocks/>
          </p:cNvSpPr>
          <p:nvPr/>
        </p:nvSpPr>
        <p:spPr>
          <a:xfrm>
            <a:off x="175533" y="4703975"/>
            <a:ext cx="8690375" cy="15554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Note that waterfall 1 had "low income" as the last exclusion (the row before "do not exclude" is the last exclusion), and it affects 9,261 customers, which is the amount indicated in the unique exclusion profile table.</a:t>
            </a:r>
          </a:p>
          <a:p>
            <a:r>
              <a:rPr lang="en-US" dirty="0"/>
              <a:t>Similarly, note that waterfall 2 had "email not provided" as the last exclusion, which affects 9,079 customers, and that matches the figure indicated in the unique exclusion profile table. </a:t>
            </a:r>
          </a:p>
          <a:p>
            <a:r>
              <a:rPr lang="en-US" dirty="0"/>
              <a:t>The last exclusion in a waterfall will have the quantity impacted by only that exclusion, and should match the quantity associated with that exclusion in the unique exclusion profile.</a:t>
            </a:r>
          </a:p>
        </p:txBody>
      </p:sp>
    </p:spTree>
    <p:extLst>
      <p:ext uri="{BB962C8B-B14F-4D97-AF65-F5344CB8AC3E}">
        <p14:creationId xmlns:p14="http://schemas.microsoft.com/office/powerpoint/2010/main" val="152579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84B7-211B-4DE7-BD1E-4D967DFFC47B}"/>
              </a:ext>
            </a:extLst>
          </p:cNvPr>
          <p:cNvSpPr>
            <a:spLocks noGrp="1"/>
          </p:cNvSpPr>
          <p:nvPr>
            <p:ph type="title"/>
          </p:nvPr>
        </p:nvSpPr>
        <p:spPr/>
        <p:txBody>
          <a:bodyPr/>
          <a:lstStyle/>
          <a:p>
            <a:r>
              <a:rPr lang="en-US" dirty="0"/>
              <a:t>Steps to building your own waterfall code</a:t>
            </a:r>
          </a:p>
        </p:txBody>
      </p:sp>
      <p:sp>
        <p:nvSpPr>
          <p:cNvPr id="3" name="Content Placeholder 2">
            <a:extLst>
              <a:ext uri="{FF2B5EF4-FFF2-40B4-BE49-F238E27FC236}">
                <a16:creationId xmlns:a16="http://schemas.microsoft.com/office/drawing/2014/main" id="{7796EA42-628B-4851-9D42-EAD0F2E3CFEC}"/>
              </a:ext>
            </a:extLst>
          </p:cNvPr>
          <p:cNvSpPr>
            <a:spLocks noGrp="1"/>
          </p:cNvSpPr>
          <p:nvPr>
            <p:ph idx="1"/>
          </p:nvPr>
        </p:nvSpPr>
        <p:spPr>
          <a:xfrm>
            <a:off x="405353" y="1080076"/>
            <a:ext cx="8465269" cy="5308129"/>
          </a:xfrm>
        </p:spPr>
        <p:txBody>
          <a:bodyPr>
            <a:noAutofit/>
          </a:bodyPr>
          <a:lstStyle/>
          <a:p>
            <a:r>
              <a:rPr lang="en-US" dirty="0"/>
              <a:t>Due to constraints on time and/or resources, or other reasons, you may inherit a pre-existing waterfall and be tasked with modifying it, rather than being given time to construct a new one.  Alternatively, stakeholders may want a new waterfall created with exclusions they already have in mind. </a:t>
            </a:r>
          </a:p>
          <a:p>
            <a:r>
              <a:rPr lang="en-US" dirty="0"/>
              <a:t>In either case, to increase the number of waterfall survivors and expand your sales funnel, do the following: </a:t>
            </a:r>
          </a:p>
          <a:p>
            <a:pPr marL="800100" lvl="1" indent="-342900">
              <a:buFont typeface="+mj-lt"/>
              <a:buAutoNum type="arabicParenR"/>
            </a:pPr>
            <a:r>
              <a:rPr lang="en-US" dirty="0"/>
              <a:t>Ensure that there are no problematic exclusions under consideration</a:t>
            </a:r>
          </a:p>
          <a:p>
            <a:pPr marL="800100" lvl="1" indent="-342900">
              <a:buFont typeface="+mj-lt"/>
              <a:buAutoNum type="arabicParenR"/>
            </a:pPr>
            <a:r>
              <a:rPr lang="en-US" dirty="0"/>
              <a:t>Determine which exclusions are absolutely required</a:t>
            </a:r>
          </a:p>
          <a:p>
            <a:pPr marL="800100" lvl="1" indent="-342900">
              <a:buFont typeface="+mj-lt"/>
              <a:buAutoNum type="arabicParenR"/>
            </a:pPr>
            <a:r>
              <a:rPr lang="en-US" dirty="0"/>
              <a:t>Remove unnecessary or inapplicable exclusions</a:t>
            </a:r>
          </a:p>
          <a:p>
            <a:pPr marL="800100" lvl="1" indent="-342900">
              <a:buFont typeface="+mj-lt"/>
              <a:buAutoNum type="arabicParenR"/>
            </a:pPr>
            <a:r>
              <a:rPr lang="en-US" dirty="0"/>
              <a:t>Size the opportunity and effort involved in minimizing the impact of the remaining exclusions</a:t>
            </a:r>
          </a:p>
          <a:p>
            <a:r>
              <a:rPr lang="en-US" dirty="0"/>
              <a:t>In our hypothetical example, we follow the above steps and get the following:</a:t>
            </a:r>
          </a:p>
          <a:p>
            <a:pPr marL="800100" lvl="1" indent="-342900">
              <a:buFont typeface="+mj-lt"/>
              <a:buAutoNum type="arabicParenR"/>
            </a:pPr>
            <a:r>
              <a:rPr lang="en-US" dirty="0"/>
              <a:t>Ensure that there are no problematic exclusions under consideration</a:t>
            </a:r>
          </a:p>
          <a:p>
            <a:pPr lvl="2"/>
            <a:r>
              <a:rPr lang="en-US" dirty="0"/>
              <a:t>We suspect that the credit score exclusion might have been applicable for another waterfall that was used by the team that gave us the data, but we are convinced that (a) it's not relevant for our marketing campaign and (b) might have been given to us in violation of affiliate sharing laws. </a:t>
            </a:r>
          </a:p>
          <a:p>
            <a:pPr lvl="2"/>
            <a:r>
              <a:rPr lang="en-US" dirty="0"/>
              <a:t>Consider involving members of a Compliance and/or Legal team to help determine which exclusions should not be applied. We will remove the </a:t>
            </a:r>
            <a:r>
              <a:rPr lang="en-US" dirty="0" err="1"/>
              <a:t>credit_score</a:t>
            </a:r>
            <a:r>
              <a:rPr lang="en-US" dirty="0"/>
              <a:t> exclusion.</a:t>
            </a:r>
          </a:p>
          <a:p>
            <a:pPr marL="800100" lvl="1" indent="-342900">
              <a:buFont typeface="+mj-lt"/>
              <a:buAutoNum type="arabicParenR"/>
            </a:pPr>
            <a:r>
              <a:rPr lang="en-US" dirty="0"/>
              <a:t>Determine which exclusions are absolutely required</a:t>
            </a:r>
          </a:p>
          <a:p>
            <a:pPr lvl="2"/>
            <a:r>
              <a:rPr lang="en-US" dirty="0"/>
              <a:t>Discussions between the appropriate departments have failed to convince the premier customer segment manager to allow marketing to that segment. As a result, the </a:t>
            </a:r>
            <a:r>
              <a:rPr lang="en-US" dirty="0" err="1"/>
              <a:t>premier_customer</a:t>
            </a:r>
            <a:r>
              <a:rPr lang="en-US" dirty="0"/>
              <a:t> exclusion cannot be removed. </a:t>
            </a:r>
          </a:p>
          <a:p>
            <a:pPr lvl="2"/>
            <a:r>
              <a:rPr lang="en-US" dirty="0"/>
              <a:t>We agree that the </a:t>
            </a:r>
            <a:r>
              <a:rPr lang="en-US" dirty="0" err="1"/>
              <a:t>special_restrictions</a:t>
            </a:r>
            <a:r>
              <a:rPr lang="en-US" dirty="0"/>
              <a:t> exclusion should not be removed.</a:t>
            </a:r>
          </a:p>
          <a:p>
            <a:pPr lvl="2"/>
            <a:r>
              <a:rPr lang="en-US" dirty="0"/>
              <a:t>Also, if we don't have email addresses, we cannot email customers, so the </a:t>
            </a:r>
            <a:r>
              <a:rPr lang="en-US" dirty="0" err="1"/>
              <a:t>email_not_provided</a:t>
            </a:r>
            <a:r>
              <a:rPr lang="en-US" dirty="0"/>
              <a:t> exclusion cannot be removed.  </a:t>
            </a:r>
          </a:p>
        </p:txBody>
      </p:sp>
      <p:sp>
        <p:nvSpPr>
          <p:cNvPr id="4" name="Slide Number Placeholder 3">
            <a:extLst>
              <a:ext uri="{FF2B5EF4-FFF2-40B4-BE49-F238E27FC236}">
                <a16:creationId xmlns:a16="http://schemas.microsoft.com/office/drawing/2014/main" id="{6D1B9671-FB8B-447F-956A-8B1711B586E5}"/>
              </a:ext>
            </a:extLst>
          </p:cNvPr>
          <p:cNvSpPr>
            <a:spLocks noGrp="1"/>
          </p:cNvSpPr>
          <p:nvPr>
            <p:ph type="sldNum" sz="quarter" idx="12"/>
          </p:nvPr>
        </p:nvSpPr>
        <p:spPr/>
        <p:txBody>
          <a:bodyPr/>
          <a:lstStyle/>
          <a:p>
            <a:fld id="{2C761EB0-764A-459A-8C27-C7ED2841F1FC}" type="slidenum">
              <a:rPr lang="en-US" smtClean="0"/>
              <a:pPr/>
              <a:t>13</a:t>
            </a:fld>
            <a:endParaRPr lang="en-US"/>
          </a:p>
        </p:txBody>
      </p:sp>
    </p:spTree>
    <p:extLst>
      <p:ext uri="{BB962C8B-B14F-4D97-AF65-F5344CB8AC3E}">
        <p14:creationId xmlns:p14="http://schemas.microsoft.com/office/powerpoint/2010/main" val="353875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84B7-211B-4DE7-BD1E-4D967DFFC47B}"/>
              </a:ext>
            </a:extLst>
          </p:cNvPr>
          <p:cNvSpPr>
            <a:spLocks noGrp="1"/>
          </p:cNvSpPr>
          <p:nvPr>
            <p:ph type="title"/>
          </p:nvPr>
        </p:nvSpPr>
        <p:spPr/>
        <p:txBody>
          <a:bodyPr/>
          <a:lstStyle/>
          <a:p>
            <a:r>
              <a:rPr lang="en-US" dirty="0"/>
              <a:t>Steps to building your own waterfall code (cont'd)</a:t>
            </a:r>
          </a:p>
        </p:txBody>
      </p:sp>
      <p:sp>
        <p:nvSpPr>
          <p:cNvPr id="3" name="Content Placeholder 2">
            <a:extLst>
              <a:ext uri="{FF2B5EF4-FFF2-40B4-BE49-F238E27FC236}">
                <a16:creationId xmlns:a16="http://schemas.microsoft.com/office/drawing/2014/main" id="{7796EA42-628B-4851-9D42-EAD0F2E3CFEC}"/>
              </a:ext>
            </a:extLst>
          </p:cNvPr>
          <p:cNvSpPr>
            <a:spLocks noGrp="1"/>
          </p:cNvSpPr>
          <p:nvPr>
            <p:ph idx="1"/>
          </p:nvPr>
        </p:nvSpPr>
        <p:spPr>
          <a:xfrm>
            <a:off x="405353" y="1080076"/>
            <a:ext cx="8465269" cy="5308129"/>
          </a:xfrm>
        </p:spPr>
        <p:txBody>
          <a:bodyPr>
            <a:noAutofit/>
          </a:bodyPr>
          <a:lstStyle/>
          <a:p>
            <a:r>
              <a:rPr lang="en-US" dirty="0"/>
              <a:t>In our hypothetical example, we follow the above steps and get the following (cont'd):</a:t>
            </a:r>
          </a:p>
          <a:p>
            <a:pPr marL="800100" lvl="1" indent="-342900">
              <a:buFont typeface="+mj-lt"/>
              <a:buAutoNum type="arabicParenR" startAt="3"/>
            </a:pPr>
            <a:r>
              <a:rPr lang="en-US" dirty="0"/>
              <a:t>Remove unnecessary or inapplicable exclusions</a:t>
            </a:r>
          </a:p>
          <a:p>
            <a:pPr lvl="2"/>
            <a:r>
              <a:rPr lang="en-US" dirty="0"/>
              <a:t>Homeownership is not relevant to our marketing campaign, so we will remove the non-homeowner exclusion. </a:t>
            </a:r>
          </a:p>
          <a:p>
            <a:pPr lvl="2"/>
            <a:r>
              <a:rPr lang="en-US" dirty="0"/>
              <a:t>Income is not relevant to our marketing campaign, so we will remove the income exclusion.</a:t>
            </a:r>
          </a:p>
          <a:p>
            <a:pPr lvl="2"/>
            <a:r>
              <a:rPr lang="en-US" dirty="0"/>
              <a:t>Income </a:t>
            </a:r>
            <a:r>
              <a:rPr lang="en-US" u="sng" dirty="0"/>
              <a:t>may</a:t>
            </a:r>
            <a:r>
              <a:rPr lang="en-US" dirty="0"/>
              <a:t> be relevant to a future part of our sales funnel analysis, but at this point, we should not exclude customers on this basis.</a:t>
            </a:r>
          </a:p>
          <a:p>
            <a:pPr lvl="2"/>
            <a:r>
              <a:rPr lang="en-US" dirty="0"/>
              <a:t>Data that may be unsuitable for purposes of exclusion may be suitable for analytical purposes.</a:t>
            </a:r>
          </a:p>
          <a:p>
            <a:pPr marL="800100" lvl="1" indent="-342900">
              <a:buFont typeface="+mj-lt"/>
              <a:buAutoNum type="arabicParenR" startAt="3"/>
            </a:pPr>
            <a:r>
              <a:rPr lang="en-US" dirty="0"/>
              <a:t>Size the opportunity and effort involved in minimizing the impact of the remaining exclusions</a:t>
            </a:r>
          </a:p>
          <a:p>
            <a:pPr lvl="2"/>
            <a:r>
              <a:rPr lang="en-US" dirty="0"/>
              <a:t>As previously mentioned, if we don't have email addresses, we cannot email customers, so the email not provided exclusion cannot be removed. </a:t>
            </a:r>
          </a:p>
          <a:p>
            <a:pPr lvl="2"/>
            <a:r>
              <a:rPr lang="en-US" dirty="0"/>
              <a:t>Getting additional email addresses is a method of expanding the sales funnel, and we will size the effort associated with getting those email addresses. </a:t>
            </a:r>
          </a:p>
        </p:txBody>
      </p:sp>
      <p:sp>
        <p:nvSpPr>
          <p:cNvPr id="4" name="Slide Number Placeholder 3">
            <a:extLst>
              <a:ext uri="{FF2B5EF4-FFF2-40B4-BE49-F238E27FC236}">
                <a16:creationId xmlns:a16="http://schemas.microsoft.com/office/drawing/2014/main" id="{6D1B9671-FB8B-447F-956A-8B1711B586E5}"/>
              </a:ext>
            </a:extLst>
          </p:cNvPr>
          <p:cNvSpPr>
            <a:spLocks noGrp="1"/>
          </p:cNvSpPr>
          <p:nvPr>
            <p:ph type="sldNum" sz="quarter" idx="12"/>
          </p:nvPr>
        </p:nvSpPr>
        <p:spPr/>
        <p:txBody>
          <a:bodyPr/>
          <a:lstStyle/>
          <a:p>
            <a:fld id="{2C761EB0-764A-459A-8C27-C7ED2841F1FC}" type="slidenum">
              <a:rPr lang="en-US" smtClean="0"/>
              <a:pPr/>
              <a:t>14</a:t>
            </a:fld>
            <a:endParaRPr lang="en-US"/>
          </a:p>
        </p:txBody>
      </p:sp>
    </p:spTree>
    <p:extLst>
      <p:ext uri="{BB962C8B-B14F-4D97-AF65-F5344CB8AC3E}">
        <p14:creationId xmlns:p14="http://schemas.microsoft.com/office/powerpoint/2010/main" val="242597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8A0C-59B8-4A23-B3AF-2BAB4585DB9B}"/>
              </a:ext>
            </a:extLst>
          </p:cNvPr>
          <p:cNvSpPr>
            <a:spLocks noGrp="1"/>
          </p:cNvSpPr>
          <p:nvPr>
            <p:ph type="title"/>
          </p:nvPr>
        </p:nvSpPr>
        <p:spPr/>
        <p:txBody>
          <a:bodyPr/>
          <a:lstStyle/>
          <a:p>
            <a:r>
              <a:rPr lang="en-US" dirty="0"/>
              <a:t>Our final waterfall for contact via email</a:t>
            </a:r>
          </a:p>
        </p:txBody>
      </p:sp>
      <p:sp>
        <p:nvSpPr>
          <p:cNvPr id="3" name="Content Placeholder 2">
            <a:extLst>
              <a:ext uri="{FF2B5EF4-FFF2-40B4-BE49-F238E27FC236}">
                <a16:creationId xmlns:a16="http://schemas.microsoft.com/office/drawing/2014/main" id="{4E69B59A-6E87-4D19-B387-80C83777F4DF}"/>
              </a:ext>
            </a:extLst>
          </p:cNvPr>
          <p:cNvSpPr>
            <a:spLocks noGrp="1"/>
          </p:cNvSpPr>
          <p:nvPr>
            <p:ph idx="1"/>
          </p:nvPr>
        </p:nvSpPr>
        <p:spPr/>
        <p:txBody>
          <a:bodyPr>
            <a:normAutofit/>
          </a:bodyPr>
          <a:lstStyle/>
          <a:p>
            <a:endParaRPr lang="en-US" dirty="0"/>
          </a:p>
          <a:p>
            <a:r>
              <a:rPr lang="en-US" dirty="0"/>
              <a:t>Create the email waterfall by making these changes to waterfall 1:</a:t>
            </a:r>
          </a:p>
          <a:p>
            <a:endParaRPr lang="en-US" dirty="0"/>
          </a:p>
          <a:p>
            <a:r>
              <a:rPr lang="en-US" dirty="0"/>
              <a:t>Comment out (or delete) code related to the unused exclusions, and change the formula for </a:t>
            </a:r>
            <a:r>
              <a:rPr lang="en-US" b="1" dirty="0" err="1">
                <a:latin typeface="Courier New" panose="02070309020205020404" pitchFamily="49" charset="0"/>
                <a:cs typeface="Courier New" panose="02070309020205020404" pitchFamily="49" charset="0"/>
              </a:rPr>
              <a:t>exclusion_count</a:t>
            </a:r>
            <a:r>
              <a:rPr lang="en-US" dirty="0"/>
              <a:t> to account for the actual exclusions used. Name the new waterfall "waterfall3"</a:t>
            </a:r>
          </a:p>
          <a:p>
            <a:endParaRPr lang="en-US" dirty="0"/>
          </a:p>
          <a:p>
            <a:endParaRPr lang="en-US" dirty="0"/>
          </a:p>
          <a:p>
            <a:endParaRPr lang="en-US" dirty="0"/>
          </a:p>
          <a:p>
            <a:endParaRPr lang="en-US" dirty="0"/>
          </a:p>
          <a:p>
            <a:endParaRPr lang="en-US" dirty="0"/>
          </a:p>
          <a:p>
            <a:endParaRPr lang="en-US" dirty="0"/>
          </a:p>
          <a:p>
            <a:endParaRPr lang="en-US" dirty="0"/>
          </a:p>
          <a:p>
            <a:r>
              <a:rPr lang="en-US" dirty="0"/>
              <a:t>Running waterfall 3 and summarizing the results shows 71,785 waterfall survivors – almost double the 36,735 survivors of waterfalls 1 and 2.</a:t>
            </a:r>
          </a:p>
          <a:p>
            <a:endParaRPr lang="en-US" dirty="0"/>
          </a:p>
          <a:p>
            <a:endParaRPr lang="en-US" dirty="0"/>
          </a:p>
        </p:txBody>
      </p:sp>
      <p:sp>
        <p:nvSpPr>
          <p:cNvPr id="4" name="Slide Number Placeholder 3">
            <a:extLst>
              <a:ext uri="{FF2B5EF4-FFF2-40B4-BE49-F238E27FC236}">
                <a16:creationId xmlns:a16="http://schemas.microsoft.com/office/drawing/2014/main" id="{C377C8CE-4057-46EC-8AF4-D4E5ABEC67A1}"/>
              </a:ext>
            </a:extLst>
          </p:cNvPr>
          <p:cNvSpPr>
            <a:spLocks noGrp="1"/>
          </p:cNvSpPr>
          <p:nvPr>
            <p:ph type="sldNum" sz="quarter" idx="12"/>
          </p:nvPr>
        </p:nvSpPr>
        <p:spPr/>
        <p:txBody>
          <a:bodyPr/>
          <a:lstStyle/>
          <a:p>
            <a:fld id="{2C761EB0-764A-459A-8C27-C7ED2841F1FC}" type="slidenum">
              <a:rPr lang="en-US" smtClean="0"/>
              <a:pPr/>
              <a:t>15</a:t>
            </a:fld>
            <a:endParaRPr lang="en-US"/>
          </a:p>
        </p:txBody>
      </p:sp>
      <p:pic>
        <p:nvPicPr>
          <p:cNvPr id="5" name="Picture 4">
            <a:extLst>
              <a:ext uri="{FF2B5EF4-FFF2-40B4-BE49-F238E27FC236}">
                <a16:creationId xmlns:a16="http://schemas.microsoft.com/office/drawing/2014/main" id="{505514D0-C7F3-44A3-B781-E0263C57FA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890" y="1259158"/>
            <a:ext cx="2537460" cy="615950"/>
          </a:xfrm>
          <a:prstGeom prst="rect">
            <a:avLst/>
          </a:prstGeom>
          <a:noFill/>
          <a:ln>
            <a:noFill/>
          </a:ln>
        </p:spPr>
      </p:pic>
      <p:sp>
        <p:nvSpPr>
          <p:cNvPr id="6" name="TextBox 5">
            <a:extLst>
              <a:ext uri="{FF2B5EF4-FFF2-40B4-BE49-F238E27FC236}">
                <a16:creationId xmlns:a16="http://schemas.microsoft.com/office/drawing/2014/main" id="{C6B96D38-593B-413C-AFF8-3934EA102BD1}"/>
              </a:ext>
            </a:extLst>
          </p:cNvPr>
          <p:cNvSpPr txBox="1"/>
          <p:nvPr/>
        </p:nvSpPr>
        <p:spPr>
          <a:xfrm>
            <a:off x="958195" y="2519311"/>
            <a:ext cx="3520912" cy="2031325"/>
          </a:xfrm>
          <a:prstGeom prst="rect">
            <a:avLst/>
          </a:prstGeom>
          <a:noFill/>
          <a:ln w="12700">
            <a:solidFill>
              <a:schemeClr val="tx1"/>
            </a:solidFill>
          </a:ln>
        </p:spPr>
        <p:txBody>
          <a:bodyPr wrap="square" rtlCol="0">
            <a:spAutoFit/>
          </a:bodyPr>
          <a:lstStyle/>
          <a:p>
            <a:r>
              <a:rPr lang="en-US" sz="900" b="1" dirty="0">
                <a:latin typeface="Courier New" panose="02070309020205020404" pitchFamily="49" charset="0"/>
                <a:cs typeface="Courier New" panose="02070309020205020404" pitchFamily="49" charset="0"/>
              </a:rPr>
              <a:t>/* </a:t>
            </a:r>
          </a:p>
          <a:p>
            <a:r>
              <a:rPr lang="en-US" sz="900" b="1" dirty="0">
                <a:latin typeface="Courier New" panose="02070309020205020404" pitchFamily="49" charset="0"/>
                <a:cs typeface="Courier New" panose="02070309020205020404" pitchFamily="49" charset="0"/>
              </a:rPr>
              <a:t>  else if </a:t>
            </a:r>
            <a:r>
              <a:rPr lang="en-US" sz="900" b="1" dirty="0" err="1">
                <a:latin typeface="Courier New" panose="02070309020205020404" pitchFamily="49" charset="0"/>
                <a:cs typeface="Courier New" panose="02070309020205020404" pitchFamily="49" charset="0"/>
              </a:rPr>
              <a:t>credit_score_exclude</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=4;</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='low credit score';</a:t>
            </a:r>
          </a:p>
          <a:p>
            <a:r>
              <a:rPr lang="en-US" sz="900" b="1" dirty="0">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if </a:t>
            </a:r>
            <a:r>
              <a:rPr lang="en-US" sz="900" b="1" dirty="0" err="1">
                <a:latin typeface="Courier New" panose="02070309020205020404" pitchFamily="49" charset="0"/>
                <a:cs typeface="Courier New" panose="02070309020205020404" pitchFamily="49" charset="0"/>
              </a:rPr>
              <a:t>income_exclude</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=5;</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='low income';</a:t>
            </a:r>
          </a:p>
          <a:p>
            <a:r>
              <a:rPr lang="en-US" sz="900" b="1" dirty="0">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a:t>
            </a:r>
            <a:r>
              <a:rPr lang="en-US" sz="900" b="1" dirty="0" err="1">
                <a:latin typeface="Courier New" panose="02070309020205020404" pitchFamily="49" charset="0"/>
                <a:cs typeface="Courier New" panose="02070309020205020404" pitchFamily="49" charset="0"/>
              </a:rPr>
              <a:t>email_not_provided</a:t>
            </a:r>
            <a:r>
              <a:rPr lang="en-US" sz="900" b="1" dirty="0">
                <a:latin typeface="Courier New" panose="02070309020205020404" pitchFamily="49" charset="0"/>
                <a:cs typeface="Courier New" panose="02070309020205020404" pitchFamily="49" charset="0"/>
              </a:rPr>
              <a:t>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=6;</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='email not provided';</a:t>
            </a:r>
          </a:p>
          <a:p>
            <a:r>
              <a:rPr lang="en-US" sz="900" b="1" dirty="0">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4D927E68-1531-47A7-9550-017C1D15D42D}"/>
              </a:ext>
            </a:extLst>
          </p:cNvPr>
          <p:cNvSpPr txBox="1"/>
          <p:nvPr/>
        </p:nvSpPr>
        <p:spPr>
          <a:xfrm>
            <a:off x="4697494" y="2519311"/>
            <a:ext cx="3520912" cy="2031325"/>
          </a:xfrm>
          <a:prstGeom prst="rect">
            <a:avLst/>
          </a:prstGeom>
          <a:noFill/>
          <a:ln w="12700">
            <a:solidFill>
              <a:schemeClr val="tx1"/>
            </a:solidFill>
          </a:ln>
        </p:spPr>
        <p:txBody>
          <a:bodyPr wrap="square" rtlCol="0">
            <a:spAutoFit/>
          </a:bodyPr>
          <a:lstStyle/>
          <a:p>
            <a:endParaRPr lang="en-US" sz="900" b="1" dirty="0">
              <a:latin typeface="Courier New" panose="02070309020205020404" pitchFamily="49" charset="0"/>
              <a:cs typeface="Courier New" panose="02070309020205020404" pitchFamily="49" charset="0"/>
            </a:endParaRPr>
          </a:p>
          <a:p>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 </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exclusion_count</a:t>
            </a:r>
            <a:r>
              <a:rPr lang="en-US" sz="900" b="1" dirty="0">
                <a:latin typeface="Courier New" panose="02070309020205020404" pitchFamily="49" charset="0"/>
                <a:cs typeface="Courier New" panose="02070309020205020404" pitchFamily="49" charset="0"/>
              </a:rPr>
              <a:t>=sum(</a:t>
            </a:r>
            <a:r>
              <a:rPr lang="en-US" sz="900" b="1" dirty="0" err="1">
                <a:latin typeface="Courier New" panose="02070309020205020404" pitchFamily="49" charset="0"/>
                <a:cs typeface="Courier New" panose="02070309020205020404" pitchFamily="49" charset="0"/>
              </a:rPr>
              <a:t>email_not_provided</a:t>
            </a:r>
            <a:r>
              <a:rPr lang="en-US" sz="900" b="1" dirty="0">
                <a:latin typeface="Courier New" panose="02070309020205020404" pitchFamily="49" charset="0"/>
                <a:cs typeface="Courier New" panose="02070309020205020404" pitchFamily="49" charset="0"/>
              </a:rPr>
              <a:t>, </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special_restrictions</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premier_customer</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not_homeowner</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credit_score_exclude</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income_exclude</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a:t>
            </a:r>
          </a:p>
          <a:p>
            <a:endParaRPr lang="en-US" sz="900" b="1" dirty="0">
              <a:latin typeface="Courier New" panose="02070309020205020404" pitchFamily="49" charset="0"/>
              <a:cs typeface="Courier New" panose="02070309020205020404" pitchFamily="49" charset="0"/>
            </a:endParaRPr>
          </a:p>
          <a:p>
            <a:r>
              <a:rPr lang="en-US" sz="900" b="1" dirty="0" err="1">
                <a:latin typeface="Courier New" panose="02070309020205020404" pitchFamily="49" charset="0"/>
                <a:cs typeface="Courier New" panose="02070309020205020404" pitchFamily="49" charset="0"/>
              </a:rPr>
              <a:t>exclusion_count</a:t>
            </a:r>
            <a:r>
              <a:rPr lang="en-US" sz="900" b="1" dirty="0">
                <a:latin typeface="Courier New" panose="02070309020205020404" pitchFamily="49" charset="0"/>
                <a:cs typeface="Courier New" panose="02070309020205020404" pitchFamily="49" charset="0"/>
              </a:rPr>
              <a:t>=sum(</a:t>
            </a:r>
            <a:r>
              <a:rPr lang="en-US" sz="900" b="1" dirty="0" err="1">
                <a:latin typeface="Courier New" panose="02070309020205020404" pitchFamily="49" charset="0"/>
                <a:cs typeface="Courier New" panose="02070309020205020404" pitchFamily="49" charset="0"/>
              </a:rPr>
              <a:t>email_not_provided</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special_restrictions</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premier_customer</a:t>
            </a:r>
            <a:r>
              <a:rPr lang="en-US" sz="900" b="1" dirty="0">
                <a:latin typeface="Courier New" panose="02070309020205020404" pitchFamily="49" charset="0"/>
                <a:cs typeface="Courier New" panose="02070309020205020404" pitchFamily="49" charset="0"/>
              </a:rPr>
              <a:t>);</a:t>
            </a:r>
          </a:p>
          <a:p>
            <a:endParaRPr lang="en-US" sz="900" b="1" dirty="0">
              <a:latin typeface="Courier New" panose="02070309020205020404" pitchFamily="49" charset="0"/>
              <a:cs typeface="Courier New" panose="02070309020205020404" pitchFamily="49" charset="0"/>
            </a:endParaRPr>
          </a:p>
          <a:p>
            <a:endParaRPr lang="en-US" sz="900" b="1" dirty="0">
              <a:latin typeface="Courier New" panose="02070309020205020404" pitchFamily="49" charset="0"/>
              <a:cs typeface="Courier New" panose="02070309020205020404" pitchFamily="49" charset="0"/>
            </a:endParaRPr>
          </a:p>
          <a:p>
            <a:endParaRPr lang="en-US" sz="900" b="1" dirty="0">
              <a:latin typeface="Courier New" panose="02070309020205020404" pitchFamily="49" charset="0"/>
              <a:cs typeface="Courier New" panose="02070309020205020404" pitchFamily="49" charset="0"/>
            </a:endParaRPr>
          </a:p>
        </p:txBody>
      </p:sp>
      <p:pic>
        <p:nvPicPr>
          <p:cNvPr id="8" name="Picture 7">
            <a:extLst>
              <a:ext uri="{FF2B5EF4-FFF2-40B4-BE49-F238E27FC236}">
                <a16:creationId xmlns:a16="http://schemas.microsoft.com/office/drawing/2014/main" id="{DE358641-7551-4D41-AA58-8FDC8CD4F4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4358" y="5208919"/>
            <a:ext cx="3446271" cy="1121174"/>
          </a:xfrm>
          <a:prstGeom prst="rect">
            <a:avLst/>
          </a:prstGeom>
          <a:noFill/>
          <a:ln>
            <a:noFill/>
          </a:ln>
        </p:spPr>
      </p:pic>
    </p:spTree>
    <p:extLst>
      <p:ext uri="{BB962C8B-B14F-4D97-AF65-F5344CB8AC3E}">
        <p14:creationId xmlns:p14="http://schemas.microsoft.com/office/powerpoint/2010/main" val="210443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84B7-211B-4DE7-BD1E-4D967DFFC47B}"/>
              </a:ext>
            </a:extLst>
          </p:cNvPr>
          <p:cNvSpPr>
            <a:spLocks noGrp="1"/>
          </p:cNvSpPr>
          <p:nvPr>
            <p:ph type="title"/>
          </p:nvPr>
        </p:nvSpPr>
        <p:spPr/>
        <p:txBody>
          <a:bodyPr/>
          <a:lstStyle/>
          <a:p>
            <a:r>
              <a:rPr lang="en-US" dirty="0"/>
              <a:t>Exclusion profiles for waterfall3</a:t>
            </a:r>
          </a:p>
        </p:txBody>
      </p:sp>
      <p:sp>
        <p:nvSpPr>
          <p:cNvPr id="4" name="Slide Number Placeholder 3">
            <a:extLst>
              <a:ext uri="{FF2B5EF4-FFF2-40B4-BE49-F238E27FC236}">
                <a16:creationId xmlns:a16="http://schemas.microsoft.com/office/drawing/2014/main" id="{6D1B9671-FB8B-447F-956A-8B1711B586E5}"/>
              </a:ext>
            </a:extLst>
          </p:cNvPr>
          <p:cNvSpPr>
            <a:spLocks noGrp="1"/>
          </p:cNvSpPr>
          <p:nvPr>
            <p:ph type="sldNum" sz="quarter" idx="12"/>
          </p:nvPr>
        </p:nvSpPr>
        <p:spPr/>
        <p:txBody>
          <a:bodyPr/>
          <a:lstStyle/>
          <a:p>
            <a:fld id="{2C761EB0-764A-459A-8C27-C7ED2841F1FC}" type="slidenum">
              <a:rPr lang="en-US" smtClean="0"/>
              <a:pPr/>
              <a:t>16</a:t>
            </a:fld>
            <a:endParaRPr lang="en-US"/>
          </a:p>
        </p:txBody>
      </p:sp>
      <p:pic>
        <p:nvPicPr>
          <p:cNvPr id="5" name="Picture 4">
            <a:extLst>
              <a:ext uri="{FF2B5EF4-FFF2-40B4-BE49-F238E27FC236}">
                <a16:creationId xmlns:a16="http://schemas.microsoft.com/office/drawing/2014/main" id="{D94DDFB0-8927-456F-B292-0C9BBE206F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0983" y="2101941"/>
            <a:ext cx="4842033" cy="2974392"/>
          </a:xfrm>
          <a:prstGeom prst="rect">
            <a:avLst/>
          </a:prstGeom>
          <a:noFill/>
          <a:ln>
            <a:noFill/>
          </a:ln>
        </p:spPr>
      </p:pic>
    </p:spTree>
    <p:extLst>
      <p:ext uri="{BB962C8B-B14F-4D97-AF65-F5344CB8AC3E}">
        <p14:creationId xmlns:p14="http://schemas.microsoft.com/office/powerpoint/2010/main" val="1025713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C098-4B56-4FD8-8804-C97C874CCE6D}"/>
              </a:ext>
            </a:extLst>
          </p:cNvPr>
          <p:cNvSpPr>
            <a:spLocks noGrp="1"/>
          </p:cNvSpPr>
          <p:nvPr>
            <p:ph type="title"/>
          </p:nvPr>
        </p:nvSpPr>
        <p:spPr/>
        <p:txBody>
          <a:bodyPr/>
          <a:lstStyle/>
          <a:p>
            <a:r>
              <a:rPr lang="en-US" dirty="0"/>
              <a:t>Our status thus far</a:t>
            </a:r>
          </a:p>
        </p:txBody>
      </p:sp>
      <p:sp>
        <p:nvSpPr>
          <p:cNvPr id="3" name="Content Placeholder 2">
            <a:extLst>
              <a:ext uri="{FF2B5EF4-FFF2-40B4-BE49-F238E27FC236}">
                <a16:creationId xmlns:a16="http://schemas.microsoft.com/office/drawing/2014/main" id="{2EC4A994-3DBA-452B-898F-0107CEF1D431}"/>
              </a:ext>
            </a:extLst>
          </p:cNvPr>
          <p:cNvSpPr>
            <a:spLocks noGrp="1"/>
          </p:cNvSpPr>
          <p:nvPr>
            <p:ph idx="1"/>
          </p:nvPr>
        </p:nvSpPr>
        <p:spPr>
          <a:xfrm>
            <a:off x="628650" y="1080076"/>
            <a:ext cx="7886700" cy="5537540"/>
          </a:xfrm>
        </p:spPr>
        <p:txBody>
          <a:bodyPr>
            <a:normAutofit/>
          </a:bodyPr>
          <a:lstStyle/>
          <a:p>
            <a:r>
              <a:rPr lang="en-US" dirty="0"/>
              <a:t>We started out being given a waterfall that suggested we would only be able to contact 36,735 customers by email. Through our efforts, we now have a waterfall that allows us to contact 71,785 customers by email. </a:t>
            </a:r>
          </a:p>
          <a:p>
            <a:r>
              <a:rPr lang="en-US" dirty="0"/>
              <a:t>However, note that even after we've doubled the number of waterfall survivors, we're still missing the email addresses of 20% of customers enrolled in the program (recall that we have valid email addresses for 80,120 customers in the loyalty program).</a:t>
            </a:r>
          </a:p>
          <a:p>
            <a:r>
              <a:rPr lang="en-US" dirty="0"/>
              <a:t>We can proceed with the email campaign, but at some point, senior management wants us to investigate the issue of email addresses not being provided. </a:t>
            </a:r>
          </a:p>
          <a:p>
            <a:pPr lvl="1"/>
            <a:r>
              <a:rPr lang="en-US" dirty="0"/>
              <a:t>The hope is that we will determine the causes, and suggest remedies. </a:t>
            </a:r>
          </a:p>
          <a:p>
            <a:pPr lvl="1"/>
            <a:r>
              <a:rPr lang="en-US" dirty="0"/>
              <a:t>We want to know how much effort would be involved in determining the causes, and what the expected benefits would be. This will be discussed in more detail below.</a:t>
            </a:r>
          </a:p>
          <a:p>
            <a:r>
              <a:rPr lang="en-US" dirty="0"/>
              <a:t>In the meantime, our two options for contacting these customers – this is really just a choice of contact channel – are:</a:t>
            </a:r>
          </a:p>
          <a:p>
            <a:endParaRPr lang="en-US" dirty="0"/>
          </a:p>
          <a:p>
            <a:endParaRPr lang="en-US" dirty="0"/>
          </a:p>
          <a:p>
            <a:endParaRPr lang="en-US" dirty="0"/>
          </a:p>
          <a:p>
            <a:endParaRPr lang="en-US" dirty="0"/>
          </a:p>
          <a:p>
            <a:r>
              <a:rPr lang="en-US" dirty="0"/>
              <a:t>To help senior management decide which option to use, we will create performance estimates for each (i.e., do some opportunity sizing). </a:t>
            </a:r>
          </a:p>
          <a:p>
            <a:r>
              <a:rPr lang="en-US" dirty="0"/>
              <a:t>At this time, incorporating financial data into our analysis would be helpful. </a:t>
            </a:r>
          </a:p>
        </p:txBody>
      </p:sp>
      <p:sp>
        <p:nvSpPr>
          <p:cNvPr id="4" name="Slide Number Placeholder 3">
            <a:extLst>
              <a:ext uri="{FF2B5EF4-FFF2-40B4-BE49-F238E27FC236}">
                <a16:creationId xmlns:a16="http://schemas.microsoft.com/office/drawing/2014/main" id="{99818D63-7658-4B0B-871B-CE8DE333C01B}"/>
              </a:ext>
            </a:extLst>
          </p:cNvPr>
          <p:cNvSpPr>
            <a:spLocks noGrp="1"/>
          </p:cNvSpPr>
          <p:nvPr>
            <p:ph type="sldNum" sz="quarter" idx="12"/>
          </p:nvPr>
        </p:nvSpPr>
        <p:spPr/>
        <p:txBody>
          <a:bodyPr/>
          <a:lstStyle/>
          <a:p>
            <a:fld id="{2C761EB0-764A-459A-8C27-C7ED2841F1FC}" type="slidenum">
              <a:rPr lang="en-US" smtClean="0"/>
              <a:pPr/>
              <a:t>17</a:t>
            </a:fld>
            <a:endParaRPr lang="en-US"/>
          </a:p>
        </p:txBody>
      </p:sp>
      <p:pic>
        <p:nvPicPr>
          <p:cNvPr id="6" name="Picture 5">
            <a:extLst>
              <a:ext uri="{FF2B5EF4-FFF2-40B4-BE49-F238E27FC236}">
                <a16:creationId xmlns:a16="http://schemas.microsoft.com/office/drawing/2014/main" id="{79086380-714A-441F-9D6E-1F57A66D03D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031585" y="4702365"/>
            <a:ext cx="798972" cy="742411"/>
          </a:xfrm>
          <a:prstGeom prst="rect">
            <a:avLst/>
          </a:prstGeom>
        </p:spPr>
      </p:pic>
      <p:sp>
        <p:nvSpPr>
          <p:cNvPr id="7" name="Content Placeholder 2">
            <a:extLst>
              <a:ext uri="{FF2B5EF4-FFF2-40B4-BE49-F238E27FC236}">
                <a16:creationId xmlns:a16="http://schemas.microsoft.com/office/drawing/2014/main" id="{D59B7401-3C56-4126-90B1-1FCEADBA8AB0}"/>
              </a:ext>
            </a:extLst>
          </p:cNvPr>
          <p:cNvSpPr txBox="1">
            <a:spLocks/>
          </p:cNvSpPr>
          <p:nvPr/>
        </p:nvSpPr>
        <p:spPr>
          <a:xfrm>
            <a:off x="628650" y="4150640"/>
            <a:ext cx="7030628" cy="1609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buFont typeface="+mj-lt"/>
              <a:buAutoNum type="arabicParenR"/>
            </a:pPr>
            <a:r>
              <a:rPr lang="en-US" dirty="0"/>
              <a:t>Contact all eligible loyalty program customers by email (where eligibility is determined by the email waterfall), since email has a much lower cost than direct mail, even though it is much less effective in generating responses, or</a:t>
            </a:r>
          </a:p>
          <a:p>
            <a:pPr marL="800100" lvl="1" indent="-342900">
              <a:buFont typeface="+mj-lt"/>
              <a:buAutoNum type="arabicParenR"/>
            </a:pPr>
            <a:r>
              <a:rPr lang="en-US" dirty="0"/>
              <a:t>Contact all eligible loyalty program customers by direct mail (where eligibility is determined by the direct mail waterfall – not yet developed), since direct mail has a much better response rate than email, even though it is much more expensive.</a:t>
            </a:r>
          </a:p>
        </p:txBody>
      </p:sp>
      <p:pic>
        <p:nvPicPr>
          <p:cNvPr id="9" name="Picture 8">
            <a:extLst>
              <a:ext uri="{FF2B5EF4-FFF2-40B4-BE49-F238E27FC236}">
                <a16:creationId xmlns:a16="http://schemas.microsoft.com/office/drawing/2014/main" id="{BE3092A2-0F3F-45B4-8D84-EC4206CE0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585" y="4155357"/>
            <a:ext cx="719214" cy="454004"/>
          </a:xfrm>
          <a:prstGeom prst="rect">
            <a:avLst/>
          </a:prstGeom>
        </p:spPr>
      </p:pic>
    </p:spTree>
    <p:extLst>
      <p:ext uri="{BB962C8B-B14F-4D97-AF65-F5344CB8AC3E}">
        <p14:creationId xmlns:p14="http://schemas.microsoft.com/office/powerpoint/2010/main" val="129629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277A58B-079E-4E5C-9E2A-D5BD16E62959}"/>
              </a:ext>
            </a:extLst>
          </p:cNvPr>
          <p:cNvSpPr txBox="1">
            <a:spLocks/>
          </p:cNvSpPr>
          <p:nvPr/>
        </p:nvSpPr>
        <p:spPr>
          <a:xfrm>
            <a:off x="641023" y="1086733"/>
            <a:ext cx="7886700" cy="5308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need some financial data appended to the above data to help us evaluate option 1 vs option 2. This is the information we were able to obtain:</a:t>
            </a:r>
          </a:p>
          <a:p>
            <a:endParaRPr lang="en-US" dirty="0"/>
          </a:p>
          <a:p>
            <a:endParaRPr lang="en-US" dirty="0"/>
          </a:p>
          <a:p>
            <a:endParaRPr lang="en-US" dirty="0"/>
          </a:p>
          <a:p>
            <a:endParaRPr lang="en-US" sz="2600" dirty="0"/>
          </a:p>
          <a:p>
            <a:r>
              <a:rPr lang="en-US" dirty="0"/>
              <a:t>A sample of the data set appears here:</a:t>
            </a:r>
          </a:p>
        </p:txBody>
      </p:sp>
      <p:sp>
        <p:nvSpPr>
          <p:cNvPr id="2" name="Title 1">
            <a:extLst>
              <a:ext uri="{FF2B5EF4-FFF2-40B4-BE49-F238E27FC236}">
                <a16:creationId xmlns:a16="http://schemas.microsoft.com/office/drawing/2014/main" id="{9F9026A8-6556-4404-B9EA-CAB81A0923DA}"/>
              </a:ext>
            </a:extLst>
          </p:cNvPr>
          <p:cNvSpPr>
            <a:spLocks noGrp="1"/>
          </p:cNvSpPr>
          <p:nvPr>
            <p:ph type="title"/>
          </p:nvPr>
        </p:nvSpPr>
        <p:spPr/>
        <p:txBody>
          <a:bodyPr/>
          <a:lstStyle/>
          <a:p>
            <a:r>
              <a:rPr lang="en-US" dirty="0"/>
              <a:t>Appending financial data for opportunity sizing</a:t>
            </a:r>
          </a:p>
        </p:txBody>
      </p:sp>
      <p:graphicFrame>
        <p:nvGraphicFramePr>
          <p:cNvPr id="5" name="Content Placeholder 4">
            <a:extLst>
              <a:ext uri="{FF2B5EF4-FFF2-40B4-BE49-F238E27FC236}">
                <a16:creationId xmlns:a16="http://schemas.microsoft.com/office/drawing/2014/main" id="{1A16C8F4-A2BE-4080-9A7B-A5760254C826}"/>
              </a:ext>
            </a:extLst>
          </p:cNvPr>
          <p:cNvGraphicFramePr>
            <a:graphicFrameLocks noGrp="1"/>
          </p:cNvGraphicFramePr>
          <p:nvPr>
            <p:ph idx="1"/>
            <p:extLst>
              <p:ext uri="{D42A27DB-BD31-4B8C-83A1-F6EECF244321}">
                <p14:modId xmlns:p14="http://schemas.microsoft.com/office/powerpoint/2010/main" val="3965161796"/>
              </p:ext>
            </p:extLst>
          </p:nvPr>
        </p:nvGraphicFramePr>
        <p:xfrm>
          <a:off x="1272234" y="1559042"/>
          <a:ext cx="6624277" cy="1440180"/>
        </p:xfrm>
        <a:graphic>
          <a:graphicData uri="http://schemas.openxmlformats.org/drawingml/2006/table">
            <a:tbl>
              <a:tblPr firstRow="1" firstCol="1" bandRow="1">
                <a:tableStyleId>{5C22544A-7EE6-4342-B048-85BDC9FD1C3A}</a:tableStyleId>
              </a:tblPr>
              <a:tblGrid>
                <a:gridCol w="1574276">
                  <a:extLst>
                    <a:ext uri="{9D8B030D-6E8A-4147-A177-3AD203B41FA5}">
                      <a16:colId xmlns:a16="http://schemas.microsoft.com/office/drawing/2014/main" val="3539922623"/>
                    </a:ext>
                  </a:extLst>
                </a:gridCol>
                <a:gridCol w="5050001">
                  <a:extLst>
                    <a:ext uri="{9D8B030D-6E8A-4147-A177-3AD203B41FA5}">
                      <a16:colId xmlns:a16="http://schemas.microsoft.com/office/drawing/2014/main" val="4055258906"/>
                    </a:ext>
                  </a:extLst>
                </a:gridCol>
              </a:tblGrid>
              <a:tr h="0">
                <a:tc>
                  <a:txBody>
                    <a:bodyPr/>
                    <a:lstStyle/>
                    <a:p>
                      <a:pPr marL="0" marR="0">
                        <a:spcBef>
                          <a:spcPts val="0"/>
                        </a:spcBef>
                        <a:spcAft>
                          <a:spcPts val="0"/>
                        </a:spcAft>
                      </a:pPr>
                      <a:r>
                        <a:rPr lang="en-US" sz="1050">
                          <a:effectLst/>
                        </a:rPr>
                        <a:t>Variable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rPr>
                        <a:t>Definition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9444937"/>
                  </a:ext>
                </a:extLst>
              </a:tr>
              <a:tr h="0">
                <a:tc>
                  <a:txBody>
                    <a:bodyPr/>
                    <a:lstStyle/>
                    <a:p>
                      <a:pPr marL="0" marR="0">
                        <a:spcBef>
                          <a:spcPts val="0"/>
                        </a:spcBef>
                        <a:spcAft>
                          <a:spcPts val="0"/>
                        </a:spcAft>
                      </a:pPr>
                      <a:r>
                        <a:rPr lang="en-US" sz="1050">
                          <a:effectLst/>
                        </a:rPr>
                        <a:t>customer_id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a:effectLst/>
                        </a:rPr>
                        <a:t>A unique customer identifier.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7939385"/>
                  </a:ext>
                </a:extLst>
              </a:tr>
              <a:tr h="0">
                <a:tc>
                  <a:txBody>
                    <a:bodyPr/>
                    <a:lstStyle/>
                    <a:p>
                      <a:pPr marL="0" marR="0">
                        <a:spcBef>
                          <a:spcPts val="0"/>
                        </a:spcBef>
                        <a:spcAft>
                          <a:spcPts val="0"/>
                        </a:spcAft>
                      </a:pPr>
                      <a:r>
                        <a:rPr lang="en-US" sz="1050">
                          <a:effectLst/>
                        </a:rPr>
                        <a:t>exp_ann_sales_from_us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rPr>
                        <a:t>The amount that we expect the customer to spend in the next 12 months from our stores in the absence of any special marketing promotion. This can be based on actual sales, demographic data, predictive models, etc.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5576868"/>
                  </a:ext>
                </a:extLst>
              </a:tr>
              <a:tr h="0">
                <a:tc>
                  <a:txBody>
                    <a:bodyPr/>
                    <a:lstStyle/>
                    <a:p>
                      <a:pPr marL="0" marR="0">
                        <a:spcBef>
                          <a:spcPts val="0"/>
                        </a:spcBef>
                        <a:spcAft>
                          <a:spcPts val="0"/>
                        </a:spcAft>
                      </a:pPr>
                      <a:r>
                        <a:rPr lang="en-US" sz="1050">
                          <a:effectLst/>
                        </a:rPr>
                        <a:t>exp_ann_sales_total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rPr>
                        <a:t>The amount that we expect the customer to spend in the next 12 months from all stores, including our own. This can be based on actual sales, demographic data, predictive models, etc.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985031"/>
                  </a:ext>
                </a:extLst>
              </a:tr>
              <a:tr h="0">
                <a:tc>
                  <a:txBody>
                    <a:bodyPr/>
                    <a:lstStyle/>
                    <a:p>
                      <a:pPr marL="0" marR="0">
                        <a:spcBef>
                          <a:spcPts val="0"/>
                        </a:spcBef>
                        <a:spcAft>
                          <a:spcPts val="0"/>
                        </a:spcAft>
                      </a:pPr>
                      <a:r>
                        <a:rPr lang="en-US" sz="1050" dirty="0" err="1">
                          <a:effectLst/>
                        </a:rPr>
                        <a:t>exp_ann_sales_oppty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rPr>
                        <a:t>Defined as </a:t>
                      </a:r>
                      <a:r>
                        <a:rPr lang="en-US" sz="1050" dirty="0" err="1">
                          <a:effectLst/>
                        </a:rPr>
                        <a:t>exp_ann_sales_total</a:t>
                      </a:r>
                      <a:r>
                        <a:rPr lang="en-US" sz="1050" dirty="0">
                          <a:effectLst/>
                        </a:rPr>
                        <a:t> minus </a:t>
                      </a:r>
                      <a:r>
                        <a:rPr lang="en-US" sz="1050" dirty="0" err="1">
                          <a:effectLst/>
                        </a:rPr>
                        <a:t>exp_ann_sales_from_us</a:t>
                      </a:r>
                      <a:r>
                        <a:rPr lang="en-US" sz="105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5029665"/>
                  </a:ext>
                </a:extLst>
              </a:tr>
            </a:tbl>
          </a:graphicData>
        </a:graphic>
      </p:graphicFrame>
      <p:sp>
        <p:nvSpPr>
          <p:cNvPr id="4" name="Slide Number Placeholder 3">
            <a:extLst>
              <a:ext uri="{FF2B5EF4-FFF2-40B4-BE49-F238E27FC236}">
                <a16:creationId xmlns:a16="http://schemas.microsoft.com/office/drawing/2014/main" id="{1AC91865-F267-4163-A57A-F3CE53E892EF}"/>
              </a:ext>
            </a:extLst>
          </p:cNvPr>
          <p:cNvSpPr>
            <a:spLocks noGrp="1"/>
          </p:cNvSpPr>
          <p:nvPr>
            <p:ph type="sldNum" sz="quarter" idx="12"/>
          </p:nvPr>
        </p:nvSpPr>
        <p:spPr/>
        <p:txBody>
          <a:bodyPr/>
          <a:lstStyle/>
          <a:p>
            <a:fld id="{2C761EB0-764A-459A-8C27-C7ED2841F1FC}" type="slidenum">
              <a:rPr lang="en-US" smtClean="0"/>
              <a:pPr/>
              <a:t>18</a:t>
            </a:fld>
            <a:endParaRPr lang="en-US"/>
          </a:p>
        </p:txBody>
      </p:sp>
      <p:pic>
        <p:nvPicPr>
          <p:cNvPr id="3" name="Picture 2">
            <a:extLst>
              <a:ext uri="{FF2B5EF4-FFF2-40B4-BE49-F238E27FC236}">
                <a16:creationId xmlns:a16="http://schemas.microsoft.com/office/drawing/2014/main" id="{865E469A-4375-4359-B781-B2268A72B381}"/>
              </a:ext>
            </a:extLst>
          </p:cNvPr>
          <p:cNvPicPr>
            <a:picLocks noChangeAspect="1"/>
          </p:cNvPicPr>
          <p:nvPr/>
        </p:nvPicPr>
        <p:blipFill>
          <a:blip r:embed="rId2"/>
          <a:stretch>
            <a:fillRect/>
          </a:stretch>
        </p:blipFill>
        <p:spPr>
          <a:xfrm>
            <a:off x="793870" y="3313204"/>
            <a:ext cx="3830061" cy="3081658"/>
          </a:xfrm>
          <a:prstGeom prst="rect">
            <a:avLst/>
          </a:prstGeom>
        </p:spPr>
      </p:pic>
      <p:sp>
        <p:nvSpPr>
          <p:cNvPr id="7" name="TextBox 6">
            <a:extLst>
              <a:ext uri="{FF2B5EF4-FFF2-40B4-BE49-F238E27FC236}">
                <a16:creationId xmlns:a16="http://schemas.microsoft.com/office/drawing/2014/main" id="{3955C6F0-8F39-47B4-A088-C867A2EC2885}"/>
              </a:ext>
            </a:extLst>
          </p:cNvPr>
          <p:cNvSpPr txBox="1"/>
          <p:nvPr/>
        </p:nvSpPr>
        <p:spPr>
          <a:xfrm>
            <a:off x="5533534" y="3858779"/>
            <a:ext cx="2606512" cy="2339102"/>
          </a:xfrm>
          <a:prstGeom prst="rect">
            <a:avLst/>
          </a:prstGeom>
          <a:solidFill>
            <a:srgbClr val="EDF6FF"/>
          </a:solidFill>
          <a:ln w="12700">
            <a:solidFill>
              <a:schemeClr val="tx1"/>
            </a:solidFill>
          </a:ln>
        </p:spPr>
        <p:txBody>
          <a:bodyPr wrap="square" lIns="182880" tIns="91440" rIns="91440" bIns="91440" rtlCol="0">
            <a:spAutoFit/>
          </a:bodyPr>
          <a:lstStyle/>
          <a:p>
            <a:r>
              <a:rPr lang="en-US" sz="1400" b="1" i="1" dirty="0"/>
              <a:t>Traditional sales funnel analysis often focuses on customers that fall out at each stage of the waterfall.</a:t>
            </a:r>
          </a:p>
          <a:p>
            <a:endParaRPr lang="en-US" sz="1400" b="1" i="1" dirty="0"/>
          </a:p>
          <a:p>
            <a:r>
              <a:rPr lang="en-US" sz="1400" b="1" i="1" dirty="0"/>
              <a:t>By adding a financial component to that analysis, and learning where financial opportunity falls out, you can make more informed decisions.</a:t>
            </a:r>
          </a:p>
        </p:txBody>
      </p:sp>
    </p:spTree>
    <p:extLst>
      <p:ext uri="{BB962C8B-B14F-4D97-AF65-F5344CB8AC3E}">
        <p14:creationId xmlns:p14="http://schemas.microsoft.com/office/powerpoint/2010/main" val="1121195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2C82346-DFDB-4D73-9E56-615DF9534FD1}"/>
              </a:ext>
            </a:extLst>
          </p:cNvPr>
          <p:cNvSpPr>
            <a:spLocks noGrp="1"/>
          </p:cNvSpPr>
          <p:nvPr>
            <p:ph idx="1"/>
          </p:nvPr>
        </p:nvSpPr>
        <p:spPr/>
        <p:txBody>
          <a:bodyPr/>
          <a:lstStyle/>
          <a:p>
            <a:r>
              <a:rPr lang="en-US" dirty="0"/>
              <a:t>We merge the financial data with the source data set we used in waterfall 3 using </a:t>
            </a:r>
            <a:r>
              <a:rPr lang="en-US" dirty="0" err="1"/>
              <a:t>customer_id</a:t>
            </a:r>
            <a:r>
              <a:rPr lang="en-US" dirty="0"/>
              <a:t>, then we run that combined data set though waterfall 3. </a:t>
            </a:r>
          </a:p>
          <a:p>
            <a:r>
              <a:rPr lang="en-US" dirty="0"/>
              <a:t>We then summarize the results as previously shown, but we include summations of financial data in our exclusion profile code, to get the following exclusion profiles with sizing information: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This tells us that the 71,875 customers who would be eligible for our email campaign already generate $27.1MM in sales for us, and about $40.9MM for our competitors.</a:t>
            </a:r>
          </a:p>
          <a:p>
            <a:endParaRPr lang="en-US" dirty="0"/>
          </a:p>
          <a:p>
            <a:endParaRPr lang="en-US" dirty="0"/>
          </a:p>
        </p:txBody>
      </p:sp>
      <p:sp>
        <p:nvSpPr>
          <p:cNvPr id="2" name="Title 1">
            <a:extLst>
              <a:ext uri="{FF2B5EF4-FFF2-40B4-BE49-F238E27FC236}">
                <a16:creationId xmlns:a16="http://schemas.microsoft.com/office/drawing/2014/main" id="{9F9026A8-6556-4404-B9EA-CAB81A0923DA}"/>
              </a:ext>
            </a:extLst>
          </p:cNvPr>
          <p:cNvSpPr>
            <a:spLocks noGrp="1"/>
          </p:cNvSpPr>
          <p:nvPr>
            <p:ph type="title"/>
          </p:nvPr>
        </p:nvSpPr>
        <p:spPr/>
        <p:txBody>
          <a:bodyPr/>
          <a:lstStyle/>
          <a:p>
            <a:r>
              <a:rPr lang="en-US" dirty="0"/>
              <a:t>Exclusion profiles with financial information appended for sizing</a:t>
            </a:r>
          </a:p>
        </p:txBody>
      </p:sp>
      <p:sp>
        <p:nvSpPr>
          <p:cNvPr id="4" name="Slide Number Placeholder 3">
            <a:extLst>
              <a:ext uri="{FF2B5EF4-FFF2-40B4-BE49-F238E27FC236}">
                <a16:creationId xmlns:a16="http://schemas.microsoft.com/office/drawing/2014/main" id="{1AC91865-F267-4163-A57A-F3CE53E892EF}"/>
              </a:ext>
            </a:extLst>
          </p:cNvPr>
          <p:cNvSpPr>
            <a:spLocks noGrp="1"/>
          </p:cNvSpPr>
          <p:nvPr>
            <p:ph type="sldNum" sz="quarter" idx="12"/>
          </p:nvPr>
        </p:nvSpPr>
        <p:spPr/>
        <p:txBody>
          <a:bodyPr/>
          <a:lstStyle/>
          <a:p>
            <a:fld id="{2C761EB0-764A-459A-8C27-C7ED2841F1FC}" type="slidenum">
              <a:rPr lang="en-US" smtClean="0"/>
              <a:pPr/>
              <a:t>19</a:t>
            </a:fld>
            <a:endParaRPr lang="en-US"/>
          </a:p>
        </p:txBody>
      </p:sp>
      <p:pic>
        <p:nvPicPr>
          <p:cNvPr id="9" name="Picture 8">
            <a:extLst>
              <a:ext uri="{FF2B5EF4-FFF2-40B4-BE49-F238E27FC236}">
                <a16:creationId xmlns:a16="http://schemas.microsoft.com/office/drawing/2014/main" id="{33EE885E-9775-4E10-9046-DA4219AC59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517" y="2186830"/>
            <a:ext cx="7792084" cy="2601099"/>
          </a:xfrm>
          <a:prstGeom prst="rect">
            <a:avLst/>
          </a:prstGeom>
          <a:noFill/>
          <a:ln>
            <a:noFill/>
          </a:ln>
        </p:spPr>
      </p:pic>
    </p:spTree>
    <p:extLst>
      <p:ext uri="{BB962C8B-B14F-4D97-AF65-F5344CB8AC3E}">
        <p14:creationId xmlns:p14="http://schemas.microsoft.com/office/powerpoint/2010/main" val="230852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4527-076C-4BF0-9E99-467161169B2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2347595-73D1-48B4-AB51-5713BDCF7EAA}"/>
              </a:ext>
            </a:extLst>
          </p:cNvPr>
          <p:cNvSpPr>
            <a:spLocks noGrp="1"/>
          </p:cNvSpPr>
          <p:nvPr>
            <p:ph idx="1"/>
          </p:nvPr>
        </p:nvSpPr>
        <p:spPr>
          <a:xfrm>
            <a:off x="628650" y="1287262"/>
            <a:ext cx="4475964" cy="4889701"/>
          </a:xfrm>
        </p:spPr>
        <p:txBody>
          <a:bodyPr/>
          <a:lstStyle/>
          <a:p>
            <a:r>
              <a:rPr lang="en-US" dirty="0"/>
              <a:t>The process by which many sales leads are narrowed down to a smaller number of actual sales is often referred to as a sales funnel. </a:t>
            </a:r>
          </a:p>
          <a:p>
            <a:r>
              <a:rPr lang="en-US" dirty="0"/>
              <a:t>The idea behind the funnel image is that many sales leads enter into the wider top of the funnel, but as a result of exclusions, specific targeting criteria, and customer choices, only some of them will actually emerge from the narrow end of the funnel and result in sales. </a:t>
            </a:r>
          </a:p>
          <a:p>
            <a:r>
              <a:rPr lang="en-US" dirty="0"/>
              <a:t>Several different versions and graphical representations of the sales funnel exist. A typical, simplified version appears on this slide.</a:t>
            </a:r>
          </a:p>
          <a:p>
            <a:endParaRPr lang="en-US" dirty="0"/>
          </a:p>
        </p:txBody>
      </p:sp>
      <p:sp>
        <p:nvSpPr>
          <p:cNvPr id="4" name="Slide Number Placeholder 3">
            <a:extLst>
              <a:ext uri="{FF2B5EF4-FFF2-40B4-BE49-F238E27FC236}">
                <a16:creationId xmlns:a16="http://schemas.microsoft.com/office/drawing/2014/main" id="{3F8C44B4-C65F-4C0D-AD70-14BC63F71FC6}"/>
              </a:ext>
            </a:extLst>
          </p:cNvPr>
          <p:cNvSpPr>
            <a:spLocks noGrp="1"/>
          </p:cNvSpPr>
          <p:nvPr>
            <p:ph type="sldNum" sz="quarter" idx="12"/>
          </p:nvPr>
        </p:nvSpPr>
        <p:spPr/>
        <p:txBody>
          <a:bodyPr/>
          <a:lstStyle/>
          <a:p>
            <a:fld id="{2C761EB0-764A-459A-8C27-C7ED2841F1FC}" type="slidenum">
              <a:rPr lang="en-US" smtClean="0"/>
              <a:t>2</a:t>
            </a:fld>
            <a:endParaRPr lang="en-US"/>
          </a:p>
        </p:txBody>
      </p:sp>
      <p:pic>
        <p:nvPicPr>
          <p:cNvPr id="5" name="Picture 4">
            <a:extLst>
              <a:ext uri="{FF2B5EF4-FFF2-40B4-BE49-F238E27FC236}">
                <a16:creationId xmlns:a16="http://schemas.microsoft.com/office/drawing/2014/main" id="{6AB66F4F-5AB5-4889-B748-7D0D2E8ECF9D}"/>
              </a:ext>
            </a:extLst>
          </p:cNvPr>
          <p:cNvPicPr>
            <a:picLocks noChangeAspect="1"/>
          </p:cNvPicPr>
          <p:nvPr/>
        </p:nvPicPr>
        <p:blipFill>
          <a:blip r:embed="rId2"/>
          <a:stretch>
            <a:fillRect/>
          </a:stretch>
        </p:blipFill>
        <p:spPr>
          <a:xfrm>
            <a:off x="5315192" y="1287262"/>
            <a:ext cx="3415406" cy="2592041"/>
          </a:xfrm>
          <a:prstGeom prst="rect">
            <a:avLst/>
          </a:prstGeom>
        </p:spPr>
      </p:pic>
      <p:sp>
        <p:nvSpPr>
          <p:cNvPr id="6" name="Content Placeholder 2">
            <a:extLst>
              <a:ext uri="{FF2B5EF4-FFF2-40B4-BE49-F238E27FC236}">
                <a16:creationId xmlns:a16="http://schemas.microsoft.com/office/drawing/2014/main" id="{6F83C01F-E5B3-4259-96EF-1929B13C9754}"/>
              </a:ext>
            </a:extLst>
          </p:cNvPr>
          <p:cNvSpPr txBox="1">
            <a:spLocks/>
          </p:cNvSpPr>
          <p:nvPr/>
        </p:nvSpPr>
        <p:spPr>
          <a:xfrm>
            <a:off x="628650" y="3641104"/>
            <a:ext cx="7886700" cy="2535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We will focus on a specific application of SAS, namely</a:t>
            </a:r>
          </a:p>
          <a:p>
            <a:pPr lvl="1"/>
            <a:r>
              <a:rPr lang="en-US" dirty="0"/>
              <a:t>how to structure a SAS data set to facilitate sales funnel analysis, and </a:t>
            </a:r>
          </a:p>
          <a:p>
            <a:pPr lvl="1"/>
            <a:r>
              <a:rPr lang="en-US" dirty="0"/>
              <a:t>how to analyze this data to find expansion opportunities in any industry to which the sales funnel concept is applicable. </a:t>
            </a:r>
          </a:p>
          <a:p>
            <a:r>
              <a:rPr lang="en-US" dirty="0"/>
              <a:t>With a properly structured data set, the SAS code needed for sales funnel analysis is straightforward, and can generate significant return on investment.</a:t>
            </a:r>
          </a:p>
          <a:p>
            <a:r>
              <a:rPr lang="en-US" dirty="0"/>
              <a:t>The waterfall is a key concept in sales funnel analysis, and it will be covered, but this paper will focus on increasing the number of waterfall survivors rather than the technical aspects of creating a waterfall chart in SAS. </a:t>
            </a:r>
          </a:p>
        </p:txBody>
      </p:sp>
    </p:spTree>
    <p:extLst>
      <p:ext uri="{BB962C8B-B14F-4D97-AF65-F5344CB8AC3E}">
        <p14:creationId xmlns:p14="http://schemas.microsoft.com/office/powerpoint/2010/main" val="300526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8A0C-59B8-4A23-B3AF-2BAB4585DB9B}"/>
              </a:ext>
            </a:extLst>
          </p:cNvPr>
          <p:cNvSpPr>
            <a:spLocks noGrp="1"/>
          </p:cNvSpPr>
          <p:nvPr>
            <p:ph type="title"/>
          </p:nvPr>
        </p:nvSpPr>
        <p:spPr/>
        <p:txBody>
          <a:bodyPr/>
          <a:lstStyle/>
          <a:p>
            <a:r>
              <a:rPr lang="en-US" dirty="0"/>
              <a:t>Sizing contact via direct mail without a direct mail waterfall</a:t>
            </a:r>
          </a:p>
        </p:txBody>
      </p:sp>
      <p:sp>
        <p:nvSpPr>
          <p:cNvPr id="3" name="Content Placeholder 2">
            <a:extLst>
              <a:ext uri="{FF2B5EF4-FFF2-40B4-BE49-F238E27FC236}">
                <a16:creationId xmlns:a16="http://schemas.microsoft.com/office/drawing/2014/main" id="{4E69B59A-6E87-4D19-B387-80C83777F4DF}"/>
              </a:ext>
            </a:extLst>
          </p:cNvPr>
          <p:cNvSpPr>
            <a:spLocks noGrp="1"/>
          </p:cNvSpPr>
          <p:nvPr>
            <p:ph idx="1"/>
          </p:nvPr>
        </p:nvSpPr>
        <p:spPr/>
        <p:txBody>
          <a:bodyPr>
            <a:normAutofit/>
          </a:bodyPr>
          <a:lstStyle/>
          <a:p>
            <a:r>
              <a:rPr lang="en-US" dirty="0"/>
              <a:t>You world create the direct mail waterfall by making these changes to the email waterfall (waterfall 3):</a:t>
            </a:r>
          </a:p>
          <a:p>
            <a:endParaRPr lang="en-US" dirty="0"/>
          </a:p>
          <a:p>
            <a:r>
              <a:rPr lang="en-US" b="1" i="1" dirty="0"/>
              <a:t>Important note:</a:t>
            </a:r>
            <a:r>
              <a:rPr lang="en-US" dirty="0"/>
              <a:t> </a:t>
            </a:r>
          </a:p>
          <a:p>
            <a:pPr lvl="1"/>
            <a:r>
              <a:rPr lang="en-US" dirty="0"/>
              <a:t>While a new direct mail waterfall would be necessary to conduct a direct mail campaign, it is not always necessary to create new waterfall code for opportunity sizing.</a:t>
            </a:r>
          </a:p>
          <a:p>
            <a:pPr lvl="1"/>
            <a:r>
              <a:rPr lang="en-US" dirty="0"/>
              <a:t>In this case, by inspecting the unique exclusion profile for waterfall 3, we know that removing the </a:t>
            </a:r>
            <a:r>
              <a:rPr lang="en-US" dirty="0" err="1"/>
              <a:t>email_not_provided</a:t>
            </a:r>
            <a:r>
              <a:rPr lang="en-US" dirty="0"/>
              <a:t> exclusion (and no others) will add 17,788 waterfall survivors to the 71,785 waterfall 3 survivors, so that we end up with 89,663 customers that we can contact through direct mail. </a:t>
            </a:r>
          </a:p>
          <a:p>
            <a:pPr lvl="1"/>
            <a:r>
              <a:rPr lang="en-US" dirty="0"/>
              <a:t>Similarly, we see that the expected annual sales opportunity is $40.9MM if the </a:t>
            </a:r>
            <a:r>
              <a:rPr lang="en-US" dirty="0" err="1"/>
              <a:t>email_not_provided</a:t>
            </a:r>
            <a:r>
              <a:rPr lang="en-US" dirty="0"/>
              <a:t> exclusion is applied, but if it is removed, it will increase by $10.0MM so that it equals $50.9MM.</a:t>
            </a:r>
            <a:br>
              <a:rPr lang="en-US" dirty="0"/>
            </a:b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377C8CE-4057-46EC-8AF4-D4E5ABEC67A1}"/>
              </a:ext>
            </a:extLst>
          </p:cNvPr>
          <p:cNvSpPr>
            <a:spLocks noGrp="1"/>
          </p:cNvSpPr>
          <p:nvPr>
            <p:ph type="sldNum" sz="quarter" idx="12"/>
          </p:nvPr>
        </p:nvSpPr>
        <p:spPr/>
        <p:txBody>
          <a:bodyPr/>
          <a:lstStyle/>
          <a:p>
            <a:fld id="{2C761EB0-764A-459A-8C27-C7ED2841F1FC}" type="slidenum">
              <a:rPr lang="en-US" smtClean="0"/>
              <a:pPr/>
              <a:t>20</a:t>
            </a:fld>
            <a:endParaRPr lang="en-US"/>
          </a:p>
        </p:txBody>
      </p:sp>
      <p:pic>
        <p:nvPicPr>
          <p:cNvPr id="9" name="Picture 8">
            <a:extLst>
              <a:ext uri="{FF2B5EF4-FFF2-40B4-BE49-F238E27FC236}">
                <a16:creationId xmlns:a16="http://schemas.microsoft.com/office/drawing/2014/main" id="{608C4156-C818-4A77-863A-C85E47E2D1C7}"/>
              </a:ext>
            </a:extLst>
          </p:cNvPr>
          <p:cNvPicPr>
            <a:picLocks noChangeAspect="1"/>
          </p:cNvPicPr>
          <p:nvPr/>
        </p:nvPicPr>
        <p:blipFill>
          <a:blip r:embed="rId2"/>
          <a:stretch>
            <a:fillRect/>
          </a:stretch>
        </p:blipFill>
        <p:spPr>
          <a:xfrm>
            <a:off x="3214077" y="1352402"/>
            <a:ext cx="2530059" cy="469433"/>
          </a:xfrm>
          <a:prstGeom prst="rect">
            <a:avLst/>
          </a:prstGeom>
        </p:spPr>
      </p:pic>
      <p:pic>
        <p:nvPicPr>
          <p:cNvPr id="11" name="Picture 10">
            <a:extLst>
              <a:ext uri="{FF2B5EF4-FFF2-40B4-BE49-F238E27FC236}">
                <a16:creationId xmlns:a16="http://schemas.microsoft.com/office/drawing/2014/main" id="{66261C35-154E-4E6A-872A-ED5CEDEB08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904" y="3966123"/>
            <a:ext cx="7275594" cy="2432303"/>
          </a:xfrm>
          <a:prstGeom prst="rect">
            <a:avLst/>
          </a:prstGeom>
          <a:noFill/>
          <a:ln>
            <a:noFill/>
          </a:ln>
        </p:spPr>
      </p:pic>
      <p:sp>
        <p:nvSpPr>
          <p:cNvPr id="12" name="Arrow: Left 11">
            <a:extLst>
              <a:ext uri="{FF2B5EF4-FFF2-40B4-BE49-F238E27FC236}">
                <a16:creationId xmlns:a16="http://schemas.microsoft.com/office/drawing/2014/main" id="{3F44843F-654B-4A25-9733-B6E3990C2B68}"/>
              </a:ext>
            </a:extLst>
          </p:cNvPr>
          <p:cNvSpPr/>
          <p:nvPr/>
        </p:nvSpPr>
        <p:spPr>
          <a:xfrm>
            <a:off x="8321040" y="4371201"/>
            <a:ext cx="457200" cy="12332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8C5A4860-57D6-417C-85FB-1339A27A0194}"/>
              </a:ext>
            </a:extLst>
          </p:cNvPr>
          <p:cNvSpPr/>
          <p:nvPr/>
        </p:nvSpPr>
        <p:spPr>
          <a:xfrm>
            <a:off x="8321040" y="6253098"/>
            <a:ext cx="457200" cy="12332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0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26AC-C70A-4453-91FB-97BF5BC4CCD3}"/>
              </a:ext>
            </a:extLst>
          </p:cNvPr>
          <p:cNvSpPr>
            <a:spLocks noGrp="1"/>
          </p:cNvSpPr>
          <p:nvPr>
            <p:ph type="title"/>
          </p:nvPr>
        </p:nvSpPr>
        <p:spPr/>
        <p:txBody>
          <a:bodyPr/>
          <a:lstStyle/>
          <a:p>
            <a:r>
              <a:rPr lang="en-US" dirty="0"/>
              <a:t>Opportunity sizing direct mail vs email</a:t>
            </a:r>
          </a:p>
        </p:txBody>
      </p:sp>
      <p:sp>
        <p:nvSpPr>
          <p:cNvPr id="3" name="Content Placeholder 2">
            <a:extLst>
              <a:ext uri="{FF2B5EF4-FFF2-40B4-BE49-F238E27FC236}">
                <a16:creationId xmlns:a16="http://schemas.microsoft.com/office/drawing/2014/main" id="{09EECCF4-AB6D-4665-B169-9D37185DEB2C}"/>
              </a:ext>
            </a:extLst>
          </p:cNvPr>
          <p:cNvSpPr>
            <a:spLocks noGrp="1"/>
          </p:cNvSpPr>
          <p:nvPr>
            <p:ph idx="1"/>
          </p:nvPr>
        </p:nvSpPr>
        <p:spPr>
          <a:xfrm>
            <a:off x="628649" y="1056512"/>
            <a:ext cx="8095857" cy="5477396"/>
          </a:xfrm>
        </p:spPr>
        <p:txBody>
          <a:bodyPr>
            <a:normAutofit/>
          </a:bodyPr>
          <a:lstStyle/>
          <a:p>
            <a:r>
              <a:rPr lang="en-US" sz="1500" dirty="0"/>
              <a:t>We develop performance estimates using some assumptions based on past experience, models, etc., and obtain the following:</a:t>
            </a:r>
          </a:p>
          <a:p>
            <a:endParaRPr lang="en-US" sz="1200" dirty="0"/>
          </a:p>
          <a:p>
            <a:endParaRPr lang="en-US" sz="1500" dirty="0"/>
          </a:p>
          <a:p>
            <a:endParaRPr lang="en-US" sz="1500" dirty="0"/>
          </a:p>
          <a:p>
            <a:endParaRPr lang="en-US" sz="1500" dirty="0"/>
          </a:p>
          <a:p>
            <a:endParaRPr lang="en-US" sz="1500" dirty="0"/>
          </a:p>
          <a:p>
            <a:endParaRPr lang="en-US" sz="1500" dirty="0"/>
          </a:p>
          <a:p>
            <a:r>
              <a:rPr lang="en-US" sz="1500" dirty="0"/>
              <a:t>Note that email is not free. The cost of email includes everything from server and software costs to legal review of the email piece.</a:t>
            </a:r>
          </a:p>
          <a:p>
            <a:r>
              <a:rPr lang="en-US" sz="1500" dirty="0"/>
              <a:t>Overall, the direct mail option is expected to generate more sales than the email option (see column I: $687K vs $110K). However, when considering incremental sales per marketing dollar spent, email is 6x more effective ($34.12 vs. $5.68).</a:t>
            </a:r>
          </a:p>
          <a:p>
            <a:r>
              <a:rPr lang="en-US" sz="1500" dirty="0"/>
              <a:t>Senior management reviewed this information and decided that they would rather use email than direct mail, because they would rather spend $3.2K to increase sales by $110K, than spend $121K to increase sales by $687K.</a:t>
            </a:r>
          </a:p>
          <a:p>
            <a:endParaRPr lang="en-US" dirty="0"/>
          </a:p>
          <a:p>
            <a:endParaRPr lang="en-US" dirty="0"/>
          </a:p>
        </p:txBody>
      </p:sp>
      <p:sp>
        <p:nvSpPr>
          <p:cNvPr id="4" name="Slide Number Placeholder 3">
            <a:extLst>
              <a:ext uri="{FF2B5EF4-FFF2-40B4-BE49-F238E27FC236}">
                <a16:creationId xmlns:a16="http://schemas.microsoft.com/office/drawing/2014/main" id="{31A01B0B-8358-429E-96D4-BAB3C46DBC5D}"/>
              </a:ext>
            </a:extLst>
          </p:cNvPr>
          <p:cNvSpPr>
            <a:spLocks noGrp="1"/>
          </p:cNvSpPr>
          <p:nvPr>
            <p:ph type="sldNum" sz="quarter" idx="12"/>
          </p:nvPr>
        </p:nvSpPr>
        <p:spPr/>
        <p:txBody>
          <a:bodyPr/>
          <a:lstStyle/>
          <a:p>
            <a:fld id="{2C761EB0-764A-459A-8C27-C7ED2841F1FC}" type="slidenum">
              <a:rPr lang="en-US" smtClean="0"/>
              <a:pPr/>
              <a:t>21</a:t>
            </a:fld>
            <a:endParaRPr lang="en-US"/>
          </a:p>
        </p:txBody>
      </p:sp>
      <p:pic>
        <p:nvPicPr>
          <p:cNvPr id="5" name="Picture 4">
            <a:extLst>
              <a:ext uri="{FF2B5EF4-FFF2-40B4-BE49-F238E27FC236}">
                <a16:creationId xmlns:a16="http://schemas.microsoft.com/office/drawing/2014/main" id="{AD1E825D-EEC4-4892-9123-065208BE8C74}"/>
              </a:ext>
            </a:extLst>
          </p:cNvPr>
          <p:cNvPicPr>
            <a:picLocks noChangeAspect="1"/>
          </p:cNvPicPr>
          <p:nvPr/>
        </p:nvPicPr>
        <p:blipFill>
          <a:blip r:embed="rId2"/>
          <a:stretch>
            <a:fillRect/>
          </a:stretch>
        </p:blipFill>
        <p:spPr>
          <a:xfrm>
            <a:off x="820461" y="1855927"/>
            <a:ext cx="7503077" cy="1320737"/>
          </a:xfrm>
          <a:prstGeom prst="rect">
            <a:avLst/>
          </a:prstGeom>
        </p:spPr>
      </p:pic>
    </p:spTree>
    <p:extLst>
      <p:ext uri="{BB962C8B-B14F-4D97-AF65-F5344CB8AC3E}">
        <p14:creationId xmlns:p14="http://schemas.microsoft.com/office/powerpoint/2010/main" val="924913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26AC-C70A-4453-91FB-97BF5BC4CCD3}"/>
              </a:ext>
            </a:extLst>
          </p:cNvPr>
          <p:cNvSpPr>
            <a:spLocks noGrp="1"/>
          </p:cNvSpPr>
          <p:nvPr>
            <p:ph type="title"/>
          </p:nvPr>
        </p:nvSpPr>
        <p:spPr/>
        <p:txBody>
          <a:bodyPr/>
          <a:lstStyle/>
          <a:p>
            <a:r>
              <a:rPr lang="en-US" dirty="0"/>
              <a:t>Our status thus far</a:t>
            </a:r>
          </a:p>
        </p:txBody>
      </p:sp>
      <p:sp>
        <p:nvSpPr>
          <p:cNvPr id="3" name="Content Placeholder 2">
            <a:extLst>
              <a:ext uri="{FF2B5EF4-FFF2-40B4-BE49-F238E27FC236}">
                <a16:creationId xmlns:a16="http://schemas.microsoft.com/office/drawing/2014/main" id="{09EECCF4-AB6D-4665-B169-9D37185DEB2C}"/>
              </a:ext>
            </a:extLst>
          </p:cNvPr>
          <p:cNvSpPr>
            <a:spLocks noGrp="1"/>
          </p:cNvSpPr>
          <p:nvPr>
            <p:ph idx="1"/>
          </p:nvPr>
        </p:nvSpPr>
        <p:spPr>
          <a:xfrm>
            <a:off x="628649" y="1056512"/>
            <a:ext cx="8095857" cy="5477396"/>
          </a:xfrm>
        </p:spPr>
        <p:txBody>
          <a:bodyPr>
            <a:normAutofit/>
          </a:bodyPr>
          <a:lstStyle/>
          <a:p>
            <a:endParaRPr lang="en-US" sz="1500" dirty="0"/>
          </a:p>
          <a:p>
            <a:r>
              <a:rPr lang="en-US" sz="1500" dirty="0"/>
              <a:t>We expanded our sales funnel by reviewing our exclusions and only keeping those that were necessary.</a:t>
            </a:r>
          </a:p>
          <a:p>
            <a:r>
              <a:rPr lang="en-US" sz="1500" dirty="0"/>
              <a:t>We used that information to size the expected results of a direct mail campaign vs an email campaign.</a:t>
            </a:r>
          </a:p>
          <a:p>
            <a:r>
              <a:rPr lang="en-US" sz="1500" dirty="0"/>
              <a:t>Senior management used our work to make an informed marketing decision – use email rather than direct mail.</a:t>
            </a:r>
          </a:p>
          <a:p>
            <a:pPr lvl="1"/>
            <a:r>
              <a:rPr lang="en-US" sz="1500" dirty="0"/>
              <a:t>However, this decision makes the number of customers excluded due to our not having customer email address a much more visible issue. </a:t>
            </a:r>
          </a:p>
          <a:p>
            <a:pPr lvl="1"/>
            <a:r>
              <a:rPr lang="en-US" sz="1500" dirty="0"/>
              <a:t>What can be done about the fact that 17,788 customers would be excluded simply because we don't have their email address?</a:t>
            </a:r>
          </a:p>
          <a:p>
            <a:endParaRPr lang="en-US" dirty="0"/>
          </a:p>
          <a:p>
            <a:endParaRPr lang="en-US" dirty="0"/>
          </a:p>
        </p:txBody>
      </p:sp>
      <p:sp>
        <p:nvSpPr>
          <p:cNvPr id="4" name="Slide Number Placeholder 3">
            <a:extLst>
              <a:ext uri="{FF2B5EF4-FFF2-40B4-BE49-F238E27FC236}">
                <a16:creationId xmlns:a16="http://schemas.microsoft.com/office/drawing/2014/main" id="{31A01B0B-8358-429E-96D4-BAB3C46DBC5D}"/>
              </a:ext>
            </a:extLst>
          </p:cNvPr>
          <p:cNvSpPr>
            <a:spLocks noGrp="1"/>
          </p:cNvSpPr>
          <p:nvPr>
            <p:ph type="sldNum" sz="quarter" idx="12"/>
          </p:nvPr>
        </p:nvSpPr>
        <p:spPr/>
        <p:txBody>
          <a:bodyPr/>
          <a:lstStyle/>
          <a:p>
            <a:fld id="{2C761EB0-764A-459A-8C27-C7ED2841F1FC}" type="slidenum">
              <a:rPr lang="en-US" smtClean="0"/>
              <a:pPr/>
              <a:t>22</a:t>
            </a:fld>
            <a:endParaRPr lang="en-US"/>
          </a:p>
        </p:txBody>
      </p:sp>
      <p:pic>
        <p:nvPicPr>
          <p:cNvPr id="5" name="Picture 4">
            <a:extLst>
              <a:ext uri="{FF2B5EF4-FFF2-40B4-BE49-F238E27FC236}">
                <a16:creationId xmlns:a16="http://schemas.microsoft.com/office/drawing/2014/main" id="{AD1E825D-EEC4-4892-9123-065208BE8C74}"/>
              </a:ext>
            </a:extLst>
          </p:cNvPr>
          <p:cNvPicPr>
            <a:picLocks noChangeAspect="1"/>
          </p:cNvPicPr>
          <p:nvPr/>
        </p:nvPicPr>
        <p:blipFill>
          <a:blip r:embed="rId2"/>
          <a:stretch>
            <a:fillRect/>
          </a:stretch>
        </p:blipFill>
        <p:spPr>
          <a:xfrm>
            <a:off x="820461" y="4111006"/>
            <a:ext cx="7503077" cy="1320737"/>
          </a:xfrm>
          <a:prstGeom prst="rect">
            <a:avLst/>
          </a:prstGeom>
        </p:spPr>
      </p:pic>
    </p:spTree>
    <p:extLst>
      <p:ext uri="{BB962C8B-B14F-4D97-AF65-F5344CB8AC3E}">
        <p14:creationId xmlns:p14="http://schemas.microsoft.com/office/powerpoint/2010/main" val="1876502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5419-6F18-408E-83FA-E92AC6408C5A}"/>
              </a:ext>
            </a:extLst>
          </p:cNvPr>
          <p:cNvSpPr>
            <a:spLocks noGrp="1"/>
          </p:cNvSpPr>
          <p:nvPr>
            <p:ph type="title"/>
          </p:nvPr>
        </p:nvSpPr>
        <p:spPr/>
        <p:txBody>
          <a:bodyPr/>
          <a:lstStyle/>
          <a:p>
            <a:r>
              <a:rPr lang="en-US" dirty="0"/>
              <a:t>A closer look at the email sales exclusion by region</a:t>
            </a:r>
          </a:p>
        </p:txBody>
      </p:sp>
      <p:sp>
        <p:nvSpPr>
          <p:cNvPr id="3" name="Content Placeholder 2">
            <a:extLst>
              <a:ext uri="{FF2B5EF4-FFF2-40B4-BE49-F238E27FC236}">
                <a16:creationId xmlns:a16="http://schemas.microsoft.com/office/drawing/2014/main" id="{2206B14B-8360-4637-A925-11F5F5F14FFA}"/>
              </a:ext>
            </a:extLst>
          </p:cNvPr>
          <p:cNvSpPr>
            <a:spLocks noGrp="1"/>
          </p:cNvSpPr>
          <p:nvPr>
            <p:ph idx="1"/>
          </p:nvPr>
        </p:nvSpPr>
        <p:spPr>
          <a:xfrm>
            <a:off x="428920" y="1080076"/>
            <a:ext cx="8380428" cy="5316011"/>
          </a:xfrm>
        </p:spPr>
        <p:txBody>
          <a:bodyPr>
            <a:noAutofit/>
          </a:bodyPr>
          <a:lstStyle/>
          <a:p>
            <a:r>
              <a:rPr lang="en-US" dirty="0"/>
              <a:t>Investigation of our data by sales region led to the discovery that there are significant differences by sales region in whether or not a customer's email has been provided.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500" dirty="0"/>
          </a:p>
          <a:p>
            <a:r>
              <a:rPr lang="en-US" dirty="0"/>
              <a:t>We observe in the table on the left that sales region B has a significantly higher percentage of customers with no email provided: 41.07%, vs 4.73% for region A and 16.65% for region C. </a:t>
            </a:r>
          </a:p>
          <a:p>
            <a:r>
              <a:rPr lang="en-US" dirty="0"/>
              <a:t>In addition, the table on the right shows that of the $11.5MM worth of expected annual sales opportunity belonging to customers with </a:t>
            </a:r>
            <a:r>
              <a:rPr lang="en-US" dirty="0" err="1"/>
              <a:t>email_not_provided</a:t>
            </a:r>
            <a:r>
              <a:rPr lang="en-US" dirty="0"/>
              <a:t>=1, $8.0MM (70%) belongs to the 13,877 customers in region B with </a:t>
            </a:r>
            <a:r>
              <a:rPr lang="en-US" dirty="0" err="1"/>
              <a:t>email_not_provided</a:t>
            </a:r>
            <a:r>
              <a:rPr lang="en-US" dirty="0"/>
              <a:t>=1.</a:t>
            </a:r>
          </a:p>
        </p:txBody>
      </p:sp>
      <p:sp>
        <p:nvSpPr>
          <p:cNvPr id="4" name="Slide Number Placeholder 3">
            <a:extLst>
              <a:ext uri="{FF2B5EF4-FFF2-40B4-BE49-F238E27FC236}">
                <a16:creationId xmlns:a16="http://schemas.microsoft.com/office/drawing/2014/main" id="{9F8A7BEB-75F2-4E68-8AA7-B2C1983122EF}"/>
              </a:ext>
            </a:extLst>
          </p:cNvPr>
          <p:cNvSpPr>
            <a:spLocks noGrp="1"/>
          </p:cNvSpPr>
          <p:nvPr>
            <p:ph type="sldNum" sz="quarter" idx="12"/>
          </p:nvPr>
        </p:nvSpPr>
        <p:spPr/>
        <p:txBody>
          <a:bodyPr/>
          <a:lstStyle/>
          <a:p>
            <a:fld id="{2C761EB0-764A-459A-8C27-C7ED2841F1FC}" type="slidenum">
              <a:rPr lang="en-US" smtClean="0"/>
              <a:pPr/>
              <a:t>23</a:t>
            </a:fld>
            <a:endParaRPr lang="en-US"/>
          </a:p>
        </p:txBody>
      </p:sp>
      <p:sp>
        <p:nvSpPr>
          <p:cNvPr id="5" name="TextBox 4">
            <a:extLst>
              <a:ext uri="{FF2B5EF4-FFF2-40B4-BE49-F238E27FC236}">
                <a16:creationId xmlns:a16="http://schemas.microsoft.com/office/drawing/2014/main" id="{03BBF0CD-4105-453F-B30E-8ED5423FD6EE}"/>
              </a:ext>
            </a:extLst>
          </p:cNvPr>
          <p:cNvSpPr txBox="1"/>
          <p:nvPr/>
        </p:nvSpPr>
        <p:spPr>
          <a:xfrm>
            <a:off x="760232" y="1590772"/>
            <a:ext cx="3520912" cy="1477328"/>
          </a:xfrm>
          <a:prstGeom prst="rect">
            <a:avLst/>
          </a:prstGeom>
          <a:noFill/>
          <a:ln w="12700">
            <a:solidFill>
              <a:schemeClr val="tx1"/>
            </a:solidFill>
          </a:ln>
        </p:spPr>
        <p:txBody>
          <a:bodyPr wrap="square" rtlCol="0">
            <a:spAutoFit/>
          </a:bodyPr>
          <a:lstStyle/>
          <a:p>
            <a:r>
              <a:rPr lang="en-US" sz="900" b="1" dirty="0">
                <a:latin typeface="Courier New" panose="02070309020205020404" pitchFamily="49" charset="0"/>
                <a:cs typeface="Courier New" panose="02070309020205020404" pitchFamily="49" charset="0"/>
              </a:rPr>
              <a:t>/* Frequency of </a:t>
            </a:r>
            <a:r>
              <a:rPr lang="en-US" sz="900" b="1" dirty="0" err="1">
                <a:latin typeface="Courier New" panose="02070309020205020404" pitchFamily="49" charset="0"/>
                <a:cs typeface="Courier New" panose="02070309020205020404" pitchFamily="49" charset="0"/>
              </a:rPr>
              <a:t>email_not_provided</a:t>
            </a:r>
            <a:r>
              <a:rPr lang="en-US" sz="900" b="1" dirty="0">
                <a:latin typeface="Courier New" panose="02070309020205020404" pitchFamily="49" charset="0"/>
                <a:cs typeface="Courier New" panose="02070309020205020404" pitchFamily="49" charset="0"/>
              </a:rPr>
              <a:t> by </a:t>
            </a:r>
            <a:r>
              <a:rPr lang="en-US" sz="900" b="1" dirty="0" err="1">
                <a:latin typeface="Courier New" panose="02070309020205020404" pitchFamily="49" charset="0"/>
                <a:cs typeface="Courier New" panose="02070309020205020404" pitchFamily="49" charset="0"/>
              </a:rPr>
              <a:t>sales_region</a:t>
            </a:r>
            <a:r>
              <a:rPr lang="en-US" sz="900" b="1" dirty="0">
                <a:latin typeface="Courier New" panose="02070309020205020404" pitchFamily="49" charset="0"/>
                <a:cs typeface="Courier New" panose="02070309020205020404" pitchFamily="49" charset="0"/>
              </a:rPr>
              <a:t> */</a:t>
            </a:r>
          </a:p>
          <a:p>
            <a:r>
              <a:rPr lang="en-US" sz="900" b="1" dirty="0">
                <a:latin typeface="Courier New" panose="02070309020205020404" pitchFamily="49" charset="0"/>
                <a:cs typeface="Courier New" panose="02070309020205020404" pitchFamily="49" charset="0"/>
              </a:rPr>
              <a:t> </a:t>
            </a:r>
          </a:p>
          <a:p>
            <a:r>
              <a:rPr lang="en-US" sz="900" b="1" dirty="0">
                <a:latin typeface="Courier New" panose="02070309020205020404" pitchFamily="49" charset="0"/>
                <a:cs typeface="Courier New" panose="02070309020205020404" pitchFamily="49" charset="0"/>
              </a:rPr>
              <a:t>proc </a:t>
            </a:r>
            <a:r>
              <a:rPr lang="en-US" sz="900" b="1" dirty="0" err="1">
                <a:latin typeface="Courier New" panose="02070309020205020404" pitchFamily="49" charset="0"/>
                <a:cs typeface="Courier New" panose="02070309020205020404" pitchFamily="49" charset="0"/>
              </a:rPr>
              <a:t>freq</a:t>
            </a:r>
            <a:r>
              <a:rPr lang="en-US" sz="900" b="1" dirty="0">
                <a:latin typeface="Courier New" panose="02070309020205020404" pitchFamily="49" charset="0"/>
                <a:cs typeface="Courier New" panose="02070309020205020404" pitchFamily="49" charset="0"/>
              </a:rPr>
              <a:t> data=s.waterfall3_w_appends;</a:t>
            </a:r>
          </a:p>
          <a:p>
            <a:r>
              <a:rPr lang="en-US" sz="900" b="1" dirty="0">
                <a:solidFill>
                  <a:srgbClr val="FF0000"/>
                </a:solidFill>
                <a:latin typeface="Courier New" panose="02070309020205020404" pitchFamily="49" charset="0"/>
                <a:cs typeface="Courier New" panose="02070309020205020404" pitchFamily="49" charset="0"/>
              </a:rPr>
              <a:t>/* No 'weight' */</a:t>
            </a:r>
          </a:p>
          <a:p>
            <a:r>
              <a:rPr lang="en-US" sz="900" b="1" dirty="0">
                <a:latin typeface="Courier New" panose="02070309020205020404" pitchFamily="49" charset="0"/>
                <a:cs typeface="Courier New" panose="02070309020205020404" pitchFamily="49" charset="0"/>
              </a:rPr>
              <a:t>tables </a:t>
            </a:r>
            <a:r>
              <a:rPr lang="en-US" sz="900" b="1" dirty="0" err="1">
                <a:latin typeface="Courier New" panose="02070309020205020404" pitchFamily="49" charset="0"/>
                <a:cs typeface="Courier New" panose="02070309020205020404" pitchFamily="49" charset="0"/>
              </a:rPr>
              <a:t>sales_region</a:t>
            </a:r>
            <a:r>
              <a:rPr lang="en-US" sz="900" b="1" dirty="0">
                <a:latin typeface="Courier New" panose="02070309020205020404" pitchFamily="49" charset="0"/>
                <a:cs typeface="Courier New" panose="02070309020205020404" pitchFamily="49" charset="0"/>
              </a:rPr>
              <a:t>*</a:t>
            </a:r>
            <a:r>
              <a:rPr lang="en-US" sz="900" b="1" dirty="0" err="1">
                <a:latin typeface="Courier New" panose="02070309020205020404" pitchFamily="49" charset="0"/>
                <a:cs typeface="Courier New" panose="02070309020205020404" pitchFamily="49" charset="0"/>
              </a:rPr>
              <a:t>email_not_provided</a:t>
            </a:r>
            <a:r>
              <a:rPr lang="en-US" sz="900" b="1" dirty="0">
                <a:latin typeface="Courier New" panose="02070309020205020404" pitchFamily="49" charset="0"/>
                <a:cs typeface="Courier New" panose="02070309020205020404" pitchFamily="49" charset="0"/>
              </a:rPr>
              <a:t> / format=comma12. </a:t>
            </a:r>
            <a:r>
              <a:rPr lang="en-US" sz="900" b="1" dirty="0" err="1">
                <a:latin typeface="Courier New" panose="02070309020205020404" pitchFamily="49" charset="0"/>
                <a:cs typeface="Courier New" panose="02070309020205020404" pitchFamily="49" charset="0"/>
              </a:rPr>
              <a:t>nocol</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nopercent</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title 'Customer count by sales region and email exclusion';</a:t>
            </a:r>
          </a:p>
          <a:p>
            <a:r>
              <a:rPr lang="en-US" sz="900" b="1" dirty="0">
                <a:latin typeface="Courier New" panose="02070309020205020404" pitchFamily="49" charset="0"/>
                <a:cs typeface="Courier New" panose="02070309020205020404" pitchFamily="49" charset="0"/>
              </a:rPr>
              <a:t>run;</a:t>
            </a:r>
          </a:p>
        </p:txBody>
      </p:sp>
      <p:sp>
        <p:nvSpPr>
          <p:cNvPr id="6" name="TextBox 5">
            <a:extLst>
              <a:ext uri="{FF2B5EF4-FFF2-40B4-BE49-F238E27FC236}">
                <a16:creationId xmlns:a16="http://schemas.microsoft.com/office/drawing/2014/main" id="{EF0A2DE3-FD09-45DB-812E-F947B4358CDC}"/>
              </a:ext>
            </a:extLst>
          </p:cNvPr>
          <p:cNvSpPr txBox="1"/>
          <p:nvPr/>
        </p:nvSpPr>
        <p:spPr>
          <a:xfrm>
            <a:off x="4572000" y="1593125"/>
            <a:ext cx="3520912" cy="1477328"/>
          </a:xfrm>
          <a:prstGeom prst="rect">
            <a:avLst/>
          </a:prstGeom>
          <a:noFill/>
          <a:ln w="12700">
            <a:solidFill>
              <a:schemeClr val="tx1"/>
            </a:solidFill>
          </a:ln>
        </p:spPr>
        <p:txBody>
          <a:bodyPr wrap="square" rtlCol="0">
            <a:spAutoFit/>
          </a:bodyPr>
          <a:lstStyle/>
          <a:p>
            <a:r>
              <a:rPr lang="en-US" sz="900" b="1" dirty="0">
                <a:latin typeface="Courier New" panose="02070309020205020404" pitchFamily="49" charset="0"/>
                <a:cs typeface="Courier New" panose="02070309020205020404" pitchFamily="49" charset="0"/>
              </a:rPr>
              <a:t>/* Frequency of </a:t>
            </a:r>
            <a:r>
              <a:rPr lang="en-US" sz="900" b="1" dirty="0" err="1">
                <a:latin typeface="Courier New" panose="02070309020205020404" pitchFamily="49" charset="0"/>
                <a:cs typeface="Courier New" panose="02070309020205020404" pitchFamily="49" charset="0"/>
              </a:rPr>
              <a:t>email_not_provided</a:t>
            </a:r>
            <a:r>
              <a:rPr lang="en-US" sz="900" b="1" dirty="0">
                <a:latin typeface="Courier New" panose="02070309020205020404" pitchFamily="49" charset="0"/>
                <a:cs typeface="Courier New" panose="02070309020205020404" pitchFamily="49" charset="0"/>
              </a:rPr>
              <a:t> by </a:t>
            </a:r>
            <a:r>
              <a:rPr lang="en-US" sz="900" b="1" dirty="0" err="1">
                <a:latin typeface="Courier New" panose="02070309020205020404" pitchFamily="49" charset="0"/>
                <a:cs typeface="Courier New" panose="02070309020205020404" pitchFamily="49" charset="0"/>
              </a:rPr>
              <a:t>sales_region</a:t>
            </a:r>
            <a:r>
              <a:rPr lang="en-US" sz="900" b="1" dirty="0">
                <a:latin typeface="Courier New" panose="02070309020205020404" pitchFamily="49" charset="0"/>
                <a:cs typeface="Courier New" panose="02070309020205020404" pitchFamily="49" charset="0"/>
              </a:rPr>
              <a:t> */</a:t>
            </a:r>
          </a:p>
          <a:p>
            <a:r>
              <a:rPr lang="en-US" sz="900" b="1" dirty="0">
                <a:latin typeface="Courier New" panose="02070309020205020404" pitchFamily="49" charset="0"/>
                <a:cs typeface="Courier New" panose="02070309020205020404" pitchFamily="49" charset="0"/>
              </a:rPr>
              <a:t> </a:t>
            </a:r>
          </a:p>
          <a:p>
            <a:r>
              <a:rPr lang="en-US" sz="900" b="1" dirty="0">
                <a:latin typeface="Courier New" panose="02070309020205020404" pitchFamily="49" charset="0"/>
                <a:cs typeface="Courier New" panose="02070309020205020404" pitchFamily="49" charset="0"/>
              </a:rPr>
              <a:t>proc </a:t>
            </a:r>
            <a:r>
              <a:rPr lang="en-US" sz="900" b="1" dirty="0" err="1">
                <a:latin typeface="Courier New" panose="02070309020205020404" pitchFamily="49" charset="0"/>
                <a:cs typeface="Courier New" panose="02070309020205020404" pitchFamily="49" charset="0"/>
              </a:rPr>
              <a:t>freq</a:t>
            </a:r>
            <a:r>
              <a:rPr lang="en-US" sz="900" b="1" dirty="0">
                <a:latin typeface="Courier New" panose="02070309020205020404" pitchFamily="49" charset="0"/>
                <a:cs typeface="Courier New" panose="02070309020205020404" pitchFamily="49" charset="0"/>
              </a:rPr>
              <a:t> data=s.waterfall3_w_appends;</a:t>
            </a:r>
          </a:p>
          <a:p>
            <a:r>
              <a:rPr lang="en-US" sz="900" b="1" dirty="0">
                <a:solidFill>
                  <a:srgbClr val="FF0000"/>
                </a:solidFill>
                <a:latin typeface="Courier New" panose="02070309020205020404" pitchFamily="49" charset="0"/>
                <a:cs typeface="Courier New" panose="02070309020205020404" pitchFamily="49" charset="0"/>
              </a:rPr>
              <a:t>weight </a:t>
            </a:r>
            <a:r>
              <a:rPr lang="en-US" sz="900" b="1" dirty="0" err="1">
                <a:solidFill>
                  <a:srgbClr val="FF0000"/>
                </a:solidFill>
                <a:latin typeface="Courier New" panose="02070309020205020404" pitchFamily="49" charset="0"/>
                <a:cs typeface="Courier New" panose="02070309020205020404" pitchFamily="49" charset="0"/>
              </a:rPr>
              <a:t>exp_ann_sales_oppty</a:t>
            </a:r>
            <a:r>
              <a:rPr lang="en-US" sz="900" b="1" dirty="0">
                <a:solidFill>
                  <a:srgbClr val="FF0000"/>
                </a:solidFill>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tables </a:t>
            </a:r>
            <a:r>
              <a:rPr lang="en-US" sz="900" b="1" dirty="0" err="1">
                <a:latin typeface="Courier New" panose="02070309020205020404" pitchFamily="49" charset="0"/>
                <a:cs typeface="Courier New" panose="02070309020205020404" pitchFamily="49" charset="0"/>
              </a:rPr>
              <a:t>sales_region</a:t>
            </a:r>
            <a:r>
              <a:rPr lang="en-US" sz="900" b="1" dirty="0">
                <a:latin typeface="Courier New" panose="02070309020205020404" pitchFamily="49" charset="0"/>
                <a:cs typeface="Courier New" panose="02070309020205020404" pitchFamily="49" charset="0"/>
              </a:rPr>
              <a:t>*</a:t>
            </a:r>
            <a:r>
              <a:rPr lang="en-US" sz="900" b="1" dirty="0" err="1">
                <a:latin typeface="Courier New" panose="02070309020205020404" pitchFamily="49" charset="0"/>
                <a:cs typeface="Courier New" panose="02070309020205020404" pitchFamily="49" charset="0"/>
              </a:rPr>
              <a:t>email_not_provided</a:t>
            </a:r>
            <a:r>
              <a:rPr lang="en-US" sz="900" b="1" dirty="0">
                <a:latin typeface="Courier New" panose="02070309020205020404" pitchFamily="49" charset="0"/>
                <a:cs typeface="Courier New" panose="02070309020205020404" pitchFamily="49" charset="0"/>
              </a:rPr>
              <a:t> / format=dollar12. </a:t>
            </a:r>
            <a:r>
              <a:rPr lang="en-US" sz="900" b="1" dirty="0" err="1">
                <a:latin typeface="Courier New" panose="02070309020205020404" pitchFamily="49" charset="0"/>
                <a:cs typeface="Courier New" panose="02070309020205020404" pitchFamily="49" charset="0"/>
              </a:rPr>
              <a:t>nocol</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nopercent</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title 'Expected annual sales opportunity by sales region and email exclusion';</a:t>
            </a:r>
          </a:p>
          <a:p>
            <a:r>
              <a:rPr lang="en-US" sz="900" b="1" dirty="0">
                <a:latin typeface="Courier New" panose="02070309020205020404" pitchFamily="49" charset="0"/>
                <a:cs typeface="Courier New" panose="02070309020205020404" pitchFamily="49" charset="0"/>
              </a:rPr>
              <a:t>run;</a:t>
            </a:r>
          </a:p>
        </p:txBody>
      </p:sp>
      <p:pic>
        <p:nvPicPr>
          <p:cNvPr id="7" name="Picture 6">
            <a:extLst>
              <a:ext uri="{FF2B5EF4-FFF2-40B4-BE49-F238E27FC236}">
                <a16:creationId xmlns:a16="http://schemas.microsoft.com/office/drawing/2014/main" id="{FB4A54F8-61DF-4745-9683-3D1A5F6587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864" y="3082655"/>
            <a:ext cx="2562385" cy="2164076"/>
          </a:xfrm>
          <a:prstGeom prst="rect">
            <a:avLst/>
          </a:prstGeom>
          <a:noFill/>
          <a:ln>
            <a:noFill/>
          </a:ln>
        </p:spPr>
      </p:pic>
      <p:pic>
        <p:nvPicPr>
          <p:cNvPr id="8" name="Picture 7">
            <a:extLst>
              <a:ext uri="{FF2B5EF4-FFF2-40B4-BE49-F238E27FC236}">
                <a16:creationId xmlns:a16="http://schemas.microsoft.com/office/drawing/2014/main" id="{FBB535A2-7C00-47BB-BBB9-B985DE22A9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141" y="3091373"/>
            <a:ext cx="3249985" cy="2164076"/>
          </a:xfrm>
          <a:prstGeom prst="rect">
            <a:avLst/>
          </a:prstGeom>
          <a:noFill/>
          <a:ln>
            <a:noFill/>
          </a:ln>
        </p:spPr>
      </p:pic>
    </p:spTree>
    <p:extLst>
      <p:ext uri="{BB962C8B-B14F-4D97-AF65-F5344CB8AC3E}">
        <p14:creationId xmlns:p14="http://schemas.microsoft.com/office/powerpoint/2010/main" val="3412566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EAF9-07E2-40C5-BE89-D6624A5997D5}"/>
              </a:ext>
            </a:extLst>
          </p:cNvPr>
          <p:cNvSpPr>
            <a:spLocks noGrp="1"/>
          </p:cNvSpPr>
          <p:nvPr>
            <p:ph type="title"/>
          </p:nvPr>
        </p:nvSpPr>
        <p:spPr/>
        <p:txBody>
          <a:bodyPr/>
          <a:lstStyle/>
          <a:p>
            <a:r>
              <a:rPr lang="en-US" dirty="0"/>
              <a:t>Sizing a sales funnel expansion</a:t>
            </a:r>
          </a:p>
        </p:txBody>
      </p:sp>
      <p:sp>
        <p:nvSpPr>
          <p:cNvPr id="3" name="Content Placeholder 2">
            <a:extLst>
              <a:ext uri="{FF2B5EF4-FFF2-40B4-BE49-F238E27FC236}">
                <a16:creationId xmlns:a16="http://schemas.microsoft.com/office/drawing/2014/main" id="{878EA260-6CBA-459C-B6FB-C1CF7CD57568}"/>
              </a:ext>
            </a:extLst>
          </p:cNvPr>
          <p:cNvSpPr>
            <a:spLocks noGrp="1"/>
          </p:cNvSpPr>
          <p:nvPr>
            <p:ph idx="1"/>
          </p:nvPr>
        </p:nvSpPr>
        <p:spPr/>
        <p:txBody>
          <a:bodyPr>
            <a:normAutofit/>
          </a:bodyPr>
          <a:lstStyle/>
          <a:p>
            <a:r>
              <a:rPr lang="en-US" dirty="0"/>
              <a:t>The higher percentage of customers with email not provided in sales region B could be for any number of reasons, including but not limited to:</a:t>
            </a:r>
          </a:p>
          <a:p>
            <a:pPr marL="800100" lvl="1" indent="-342900">
              <a:buFont typeface="+mj-lt"/>
              <a:buAutoNum type="arabicParenR"/>
            </a:pPr>
            <a:r>
              <a:rPr lang="en-US" dirty="0"/>
              <a:t>Fewer customers in this region having an email address.</a:t>
            </a:r>
          </a:p>
          <a:p>
            <a:pPr marL="800100" lvl="1" indent="-342900">
              <a:buFont typeface="+mj-lt"/>
              <a:buAutoNum type="arabicParenR"/>
            </a:pPr>
            <a:r>
              <a:rPr lang="en-US" dirty="0"/>
              <a:t>More customers in this region choosing not to provide their email address.</a:t>
            </a:r>
          </a:p>
          <a:p>
            <a:pPr marL="800100" lvl="1" indent="-342900">
              <a:buFont typeface="+mj-lt"/>
              <a:buAutoNum type="arabicParenR"/>
            </a:pPr>
            <a:r>
              <a:rPr lang="en-US" dirty="0"/>
              <a:t>Sales associates in this region unsuccessfully requesting, or failing to request email addresses.</a:t>
            </a:r>
          </a:p>
          <a:p>
            <a:pPr marL="800100" lvl="1" indent="-342900">
              <a:buFont typeface="+mj-lt"/>
              <a:buAutoNum type="arabicParenR"/>
            </a:pPr>
            <a:r>
              <a:rPr lang="en-US" dirty="0"/>
              <a:t>Problems with the process by which loyalty program enrollment data from this region, but not the others, is made available for use within the corporation (e.g., problem with the data feed).</a:t>
            </a:r>
          </a:p>
          <a:p>
            <a:r>
              <a:rPr lang="en-US" dirty="0"/>
              <a:t>Understanding the root cause of the problem, and how it might be addressed, are necessary for effectively sizing the expansion.</a:t>
            </a:r>
          </a:p>
          <a:p>
            <a:r>
              <a:rPr lang="en-US" dirty="0"/>
              <a:t>Senior management wants us to size the effort and likely outcome of an initiative to gather more emails from customers in sales region B. In theory, this could result in a significant sales funnel expansion.</a:t>
            </a:r>
          </a:p>
          <a:p>
            <a:r>
              <a:rPr lang="en-US" dirty="0"/>
              <a:t>We can rerun waterfall3 just for customers in sales region B, remembering to ensure that </a:t>
            </a:r>
            <a:r>
              <a:rPr lang="en-US" dirty="0" err="1">
                <a:cs typeface="Courier New" panose="02070309020205020404" pitchFamily="49" charset="0"/>
              </a:rPr>
              <a:t>exactly_one_excl</a:t>
            </a:r>
            <a:r>
              <a:rPr lang="en-US" dirty="0">
                <a:cs typeface="Courier New" panose="02070309020205020404" pitchFamily="49" charset="0"/>
              </a:rPr>
              <a:t>=sum(</a:t>
            </a:r>
            <a:r>
              <a:rPr lang="en-US" dirty="0" err="1">
                <a:cs typeface="Courier New" panose="02070309020205020404" pitchFamily="49" charset="0"/>
              </a:rPr>
              <a:t>email_not_provided,special_restrictions,premier_customer</a:t>
            </a:r>
            <a:r>
              <a:rPr lang="en-US" dirty="0">
                <a:cs typeface="Courier New" panose="02070309020205020404" pitchFamily="49" charset="0"/>
              </a:rPr>
              <a:t>)</a:t>
            </a:r>
            <a:r>
              <a:rPr lang="en-US" dirty="0"/>
              <a:t>, since those are the only three exclusions in effect for the email waterfall. </a:t>
            </a:r>
          </a:p>
          <a:p>
            <a:r>
              <a:rPr lang="en-US" dirty="0"/>
              <a:t>We summarize and get the following unique exclusion profile: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AC0DBA2-5251-4A4E-9A7C-24A32891546C}"/>
              </a:ext>
            </a:extLst>
          </p:cNvPr>
          <p:cNvSpPr>
            <a:spLocks noGrp="1"/>
          </p:cNvSpPr>
          <p:nvPr>
            <p:ph type="sldNum" sz="quarter" idx="12"/>
          </p:nvPr>
        </p:nvSpPr>
        <p:spPr/>
        <p:txBody>
          <a:bodyPr/>
          <a:lstStyle/>
          <a:p>
            <a:fld id="{2C761EB0-764A-459A-8C27-C7ED2841F1FC}" type="slidenum">
              <a:rPr lang="en-US" smtClean="0"/>
              <a:pPr/>
              <a:t>24</a:t>
            </a:fld>
            <a:endParaRPr lang="en-US"/>
          </a:p>
        </p:txBody>
      </p:sp>
      <p:pic>
        <p:nvPicPr>
          <p:cNvPr id="5" name="Picture 4">
            <a:extLst>
              <a:ext uri="{FF2B5EF4-FFF2-40B4-BE49-F238E27FC236}">
                <a16:creationId xmlns:a16="http://schemas.microsoft.com/office/drawing/2014/main" id="{C34D3525-F70A-483B-923F-86579707AD3F}"/>
              </a:ext>
            </a:extLst>
          </p:cNvPr>
          <p:cNvPicPr>
            <a:picLocks noChangeAspect="1"/>
          </p:cNvPicPr>
          <p:nvPr/>
        </p:nvPicPr>
        <p:blipFill>
          <a:blip r:embed="rId2"/>
          <a:stretch>
            <a:fillRect/>
          </a:stretch>
        </p:blipFill>
        <p:spPr>
          <a:xfrm>
            <a:off x="1150467" y="5301226"/>
            <a:ext cx="6597968" cy="669947"/>
          </a:xfrm>
          <a:prstGeom prst="rect">
            <a:avLst/>
          </a:prstGeom>
        </p:spPr>
      </p:pic>
      <p:sp>
        <p:nvSpPr>
          <p:cNvPr id="6" name="Arrow: Left 5">
            <a:extLst>
              <a:ext uri="{FF2B5EF4-FFF2-40B4-BE49-F238E27FC236}">
                <a16:creationId xmlns:a16="http://schemas.microsoft.com/office/drawing/2014/main" id="{E11611E1-58D6-49FE-A1A3-EE5712021EB9}"/>
              </a:ext>
            </a:extLst>
          </p:cNvPr>
          <p:cNvSpPr/>
          <p:nvPr/>
        </p:nvSpPr>
        <p:spPr>
          <a:xfrm>
            <a:off x="7755436" y="5842918"/>
            <a:ext cx="457200" cy="12332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742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EAF9-07E2-40C5-BE89-D6624A5997D5}"/>
              </a:ext>
            </a:extLst>
          </p:cNvPr>
          <p:cNvSpPr>
            <a:spLocks noGrp="1"/>
          </p:cNvSpPr>
          <p:nvPr>
            <p:ph type="title"/>
          </p:nvPr>
        </p:nvSpPr>
        <p:spPr/>
        <p:txBody>
          <a:bodyPr/>
          <a:lstStyle/>
          <a:p>
            <a:r>
              <a:rPr lang="en-US" dirty="0"/>
              <a:t>Sizing a sales funnel expansion (cont'd)</a:t>
            </a:r>
          </a:p>
        </p:txBody>
      </p:sp>
      <p:sp>
        <p:nvSpPr>
          <p:cNvPr id="3" name="Content Placeholder 2">
            <a:extLst>
              <a:ext uri="{FF2B5EF4-FFF2-40B4-BE49-F238E27FC236}">
                <a16:creationId xmlns:a16="http://schemas.microsoft.com/office/drawing/2014/main" id="{878EA260-6CBA-459C-B6FB-C1CF7CD57568}"/>
              </a:ext>
            </a:extLst>
          </p:cNvPr>
          <p:cNvSpPr>
            <a:spLocks noGrp="1"/>
          </p:cNvSpPr>
          <p:nvPr>
            <p:ph idx="1"/>
          </p:nvPr>
        </p:nvSpPr>
        <p:spPr/>
        <p:txBody>
          <a:bodyPr>
            <a:normAutofit/>
          </a:bodyPr>
          <a:lstStyle/>
          <a:p>
            <a:r>
              <a:rPr lang="en-US" dirty="0"/>
              <a:t>This tells us that if we get emails for every customer in sales region B, the maximum impact it would have is </a:t>
            </a:r>
          </a:p>
          <a:p>
            <a:pPr lvl="1"/>
            <a:r>
              <a:rPr lang="en-US" dirty="0"/>
              <a:t>Allowing 12,416 more customers to survive the waterfall, and</a:t>
            </a:r>
          </a:p>
          <a:p>
            <a:pPr lvl="1"/>
            <a:r>
              <a:rPr lang="en-US" dirty="0"/>
              <a:t>Increasing annual sales by an estimated $7,024,480. </a:t>
            </a:r>
          </a:p>
          <a:p>
            <a:r>
              <a:rPr lang="en-US" dirty="0"/>
              <a:t>If fully realized, this would be an expansion of the sales funnel: </a:t>
            </a:r>
          </a:p>
          <a:p>
            <a:pPr lvl="1"/>
            <a:r>
              <a:rPr lang="en-US" dirty="0"/>
              <a:t>By 17% in terms of customers: 12,416/71,875 = 17%</a:t>
            </a:r>
          </a:p>
          <a:p>
            <a:pPr lvl="1"/>
            <a:r>
              <a:rPr lang="en-US" dirty="0"/>
              <a:t>By 26% in terms of possible sales: ($7,024,480 in </a:t>
            </a:r>
            <a:r>
              <a:rPr lang="en-US" dirty="0" err="1"/>
              <a:t>exp_ann_sales_oppty</a:t>
            </a:r>
            <a:r>
              <a:rPr lang="en-US" dirty="0"/>
              <a:t>)/($27,128,911 in </a:t>
            </a:r>
            <a:r>
              <a:rPr lang="en-US" dirty="0" err="1"/>
              <a:t>exp_ann_sales_on_us</a:t>
            </a:r>
            <a:r>
              <a:rPr lang="en-US" dirty="0"/>
              <a:t>) = 26%</a:t>
            </a:r>
          </a:p>
          <a:p>
            <a:r>
              <a:rPr lang="en-US" dirty="0"/>
              <a:t>However, it is unlikely in the extreme that we would get an email address for all of these customers, much less fully realize the full sales opportunity. That would be expecting all of them to get email addresses and give them to us, and respond to our campaign, and to shop only with us and nowhere else.</a:t>
            </a:r>
          </a:p>
          <a:p>
            <a:r>
              <a:rPr lang="en-US" dirty="0"/>
              <a:t>Even so, the unique exclusion profile suggests that addressing this exclusion offers more opportunity (by customers and by sales) than addressing the others.</a:t>
            </a:r>
          </a:p>
          <a:p>
            <a:endParaRPr lang="en-US" dirty="0"/>
          </a:p>
          <a:p>
            <a:endParaRPr lang="en-US" dirty="0"/>
          </a:p>
          <a:p>
            <a:endParaRPr lang="en-US" dirty="0"/>
          </a:p>
          <a:p>
            <a:r>
              <a:rPr lang="en-US" dirty="0"/>
              <a:t>We would expect an additional sales opportunity of $566 for each customer in sales region B that gives us an email address ($7,024,480 / 12,416 = $566). </a:t>
            </a:r>
          </a:p>
        </p:txBody>
      </p:sp>
      <p:sp>
        <p:nvSpPr>
          <p:cNvPr id="4" name="Slide Number Placeholder 3">
            <a:extLst>
              <a:ext uri="{FF2B5EF4-FFF2-40B4-BE49-F238E27FC236}">
                <a16:creationId xmlns:a16="http://schemas.microsoft.com/office/drawing/2014/main" id="{9AC0DBA2-5251-4A4E-9A7C-24A32891546C}"/>
              </a:ext>
            </a:extLst>
          </p:cNvPr>
          <p:cNvSpPr>
            <a:spLocks noGrp="1"/>
          </p:cNvSpPr>
          <p:nvPr>
            <p:ph type="sldNum" sz="quarter" idx="12"/>
          </p:nvPr>
        </p:nvSpPr>
        <p:spPr/>
        <p:txBody>
          <a:bodyPr/>
          <a:lstStyle/>
          <a:p>
            <a:fld id="{2C761EB0-764A-459A-8C27-C7ED2841F1FC}" type="slidenum">
              <a:rPr lang="en-US" smtClean="0"/>
              <a:pPr/>
              <a:t>25</a:t>
            </a:fld>
            <a:endParaRPr lang="en-US"/>
          </a:p>
        </p:txBody>
      </p:sp>
      <p:pic>
        <p:nvPicPr>
          <p:cNvPr id="5" name="Picture 4">
            <a:extLst>
              <a:ext uri="{FF2B5EF4-FFF2-40B4-BE49-F238E27FC236}">
                <a16:creationId xmlns:a16="http://schemas.microsoft.com/office/drawing/2014/main" id="{C34D3525-F70A-483B-923F-86579707AD3F}"/>
              </a:ext>
            </a:extLst>
          </p:cNvPr>
          <p:cNvPicPr>
            <a:picLocks noChangeAspect="1"/>
          </p:cNvPicPr>
          <p:nvPr/>
        </p:nvPicPr>
        <p:blipFill>
          <a:blip r:embed="rId2"/>
          <a:stretch>
            <a:fillRect/>
          </a:stretch>
        </p:blipFill>
        <p:spPr>
          <a:xfrm>
            <a:off x="1273016" y="4602513"/>
            <a:ext cx="6597968" cy="669947"/>
          </a:xfrm>
          <a:prstGeom prst="rect">
            <a:avLst/>
          </a:prstGeom>
        </p:spPr>
      </p:pic>
      <p:sp>
        <p:nvSpPr>
          <p:cNvPr id="6" name="Arrow: Left 5">
            <a:extLst>
              <a:ext uri="{FF2B5EF4-FFF2-40B4-BE49-F238E27FC236}">
                <a16:creationId xmlns:a16="http://schemas.microsoft.com/office/drawing/2014/main" id="{E11611E1-58D6-49FE-A1A3-EE5712021EB9}"/>
              </a:ext>
            </a:extLst>
          </p:cNvPr>
          <p:cNvSpPr/>
          <p:nvPr/>
        </p:nvSpPr>
        <p:spPr>
          <a:xfrm>
            <a:off x="7877985" y="5144205"/>
            <a:ext cx="457200" cy="12332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093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EAF9-07E2-40C5-BE89-D6624A5997D5}"/>
              </a:ext>
            </a:extLst>
          </p:cNvPr>
          <p:cNvSpPr>
            <a:spLocks noGrp="1"/>
          </p:cNvSpPr>
          <p:nvPr>
            <p:ph type="title"/>
          </p:nvPr>
        </p:nvSpPr>
        <p:spPr/>
        <p:txBody>
          <a:bodyPr/>
          <a:lstStyle/>
          <a:p>
            <a:r>
              <a:rPr lang="en-US" dirty="0"/>
              <a:t>Sizing a sales funnel expansion (cont'd)</a:t>
            </a:r>
          </a:p>
        </p:txBody>
      </p:sp>
      <p:sp>
        <p:nvSpPr>
          <p:cNvPr id="3" name="Content Placeholder 2">
            <a:extLst>
              <a:ext uri="{FF2B5EF4-FFF2-40B4-BE49-F238E27FC236}">
                <a16:creationId xmlns:a16="http://schemas.microsoft.com/office/drawing/2014/main" id="{878EA260-6CBA-459C-B6FB-C1CF7CD57568}"/>
              </a:ext>
            </a:extLst>
          </p:cNvPr>
          <p:cNvSpPr>
            <a:spLocks noGrp="1"/>
          </p:cNvSpPr>
          <p:nvPr>
            <p:ph idx="1"/>
          </p:nvPr>
        </p:nvSpPr>
        <p:spPr>
          <a:xfrm>
            <a:off x="155543" y="1047086"/>
            <a:ext cx="8771642" cy="5358428"/>
          </a:xfrm>
        </p:spPr>
        <p:txBody>
          <a:bodyPr>
            <a:normAutofit/>
          </a:bodyPr>
          <a:lstStyle/>
          <a:p>
            <a:r>
              <a:rPr lang="en-US" dirty="0"/>
              <a:t>Sizing this more completely results in the following:</a:t>
            </a:r>
          </a:p>
          <a:p>
            <a:endParaRPr lang="en-US" dirty="0"/>
          </a:p>
          <a:p>
            <a:endParaRPr lang="en-US" dirty="0"/>
          </a:p>
          <a:p>
            <a:pPr lvl="1"/>
            <a:endParaRPr lang="en-US" dirty="0"/>
          </a:p>
          <a:p>
            <a:pPr marL="457200" lvl="1" indent="0">
              <a:buNone/>
            </a:pPr>
            <a:endParaRPr lang="en-US" dirty="0"/>
          </a:p>
          <a:p>
            <a:endParaRPr lang="en-US" dirty="0"/>
          </a:p>
          <a:p>
            <a:r>
              <a:rPr lang="en-US" dirty="0"/>
              <a:t>Even with the favorable assumptions in the above table, the expansion would result in a paltry sales increase of 0.03%. </a:t>
            </a:r>
          </a:p>
          <a:p>
            <a:r>
              <a:rPr lang="en-US" dirty="0"/>
              <a:t>Another way to look at this: Out of $7.0MM in potential additional sales opportunity (from the unique exclusion profile), we're expecting to realize only $7.6K (0.11% of the total).</a:t>
            </a:r>
          </a:p>
          <a:p>
            <a:r>
              <a:rPr lang="en-US" dirty="0"/>
              <a:t>To get the full $7.0MM in additional sales opportunity, we would need</a:t>
            </a:r>
          </a:p>
          <a:p>
            <a:pPr lvl="1"/>
            <a:r>
              <a:rPr lang="en-US" dirty="0"/>
              <a:t>Column C = 100% (i.e., get every person to create and give us their email address)</a:t>
            </a:r>
          </a:p>
          <a:p>
            <a:pPr lvl="1"/>
            <a:r>
              <a:rPr lang="en-US" dirty="0"/>
              <a:t>Column E = 0% (i.e., no control group)</a:t>
            </a:r>
          </a:p>
          <a:p>
            <a:pPr lvl="1"/>
            <a:r>
              <a:rPr lang="en-US" dirty="0"/>
              <a:t>Column G = 100% (i.e., all of them redeem their offers in store or online)</a:t>
            </a:r>
          </a:p>
          <a:p>
            <a:pPr lvl="1"/>
            <a:r>
              <a:rPr lang="en-US" dirty="0"/>
              <a:t>Column J = 100% (i.e., all of them buy from us whatever they would have bought from a competitor)</a:t>
            </a:r>
          </a:p>
          <a:p>
            <a:endParaRPr lang="en-US" dirty="0"/>
          </a:p>
        </p:txBody>
      </p:sp>
      <p:sp>
        <p:nvSpPr>
          <p:cNvPr id="4" name="Slide Number Placeholder 3">
            <a:extLst>
              <a:ext uri="{FF2B5EF4-FFF2-40B4-BE49-F238E27FC236}">
                <a16:creationId xmlns:a16="http://schemas.microsoft.com/office/drawing/2014/main" id="{9AC0DBA2-5251-4A4E-9A7C-24A32891546C}"/>
              </a:ext>
            </a:extLst>
          </p:cNvPr>
          <p:cNvSpPr>
            <a:spLocks noGrp="1"/>
          </p:cNvSpPr>
          <p:nvPr>
            <p:ph type="sldNum" sz="quarter" idx="12"/>
          </p:nvPr>
        </p:nvSpPr>
        <p:spPr/>
        <p:txBody>
          <a:bodyPr/>
          <a:lstStyle/>
          <a:p>
            <a:fld id="{2C761EB0-764A-459A-8C27-C7ED2841F1FC}" type="slidenum">
              <a:rPr lang="en-US" smtClean="0"/>
              <a:pPr/>
              <a:t>26</a:t>
            </a:fld>
            <a:endParaRPr lang="en-US"/>
          </a:p>
        </p:txBody>
      </p:sp>
      <p:pic>
        <p:nvPicPr>
          <p:cNvPr id="7" name="Picture 6">
            <a:extLst>
              <a:ext uri="{FF2B5EF4-FFF2-40B4-BE49-F238E27FC236}">
                <a16:creationId xmlns:a16="http://schemas.microsoft.com/office/drawing/2014/main" id="{031ABBDA-4404-4E76-B736-0B43DD54A467}"/>
              </a:ext>
            </a:extLst>
          </p:cNvPr>
          <p:cNvPicPr>
            <a:picLocks noChangeAspect="1"/>
          </p:cNvPicPr>
          <p:nvPr/>
        </p:nvPicPr>
        <p:blipFill>
          <a:blip r:embed="rId2"/>
          <a:stretch>
            <a:fillRect/>
          </a:stretch>
        </p:blipFill>
        <p:spPr>
          <a:xfrm>
            <a:off x="552111" y="1464287"/>
            <a:ext cx="8022896" cy="1123500"/>
          </a:xfrm>
          <a:prstGeom prst="rect">
            <a:avLst/>
          </a:prstGeom>
        </p:spPr>
      </p:pic>
    </p:spTree>
    <p:extLst>
      <p:ext uri="{BB962C8B-B14F-4D97-AF65-F5344CB8AC3E}">
        <p14:creationId xmlns:p14="http://schemas.microsoft.com/office/powerpoint/2010/main" val="86990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EAF9-07E2-40C5-BE89-D6624A5997D5}"/>
              </a:ext>
            </a:extLst>
          </p:cNvPr>
          <p:cNvSpPr>
            <a:spLocks noGrp="1"/>
          </p:cNvSpPr>
          <p:nvPr>
            <p:ph type="title"/>
          </p:nvPr>
        </p:nvSpPr>
        <p:spPr/>
        <p:txBody>
          <a:bodyPr/>
          <a:lstStyle/>
          <a:p>
            <a:r>
              <a:rPr lang="en-US" dirty="0"/>
              <a:t>Final thoughts on sizing a sales funnel expansion</a:t>
            </a:r>
          </a:p>
        </p:txBody>
      </p:sp>
      <p:sp>
        <p:nvSpPr>
          <p:cNvPr id="3" name="Content Placeholder 2">
            <a:extLst>
              <a:ext uri="{FF2B5EF4-FFF2-40B4-BE49-F238E27FC236}">
                <a16:creationId xmlns:a16="http://schemas.microsoft.com/office/drawing/2014/main" id="{878EA260-6CBA-459C-B6FB-C1CF7CD57568}"/>
              </a:ext>
            </a:extLst>
          </p:cNvPr>
          <p:cNvSpPr>
            <a:spLocks noGrp="1"/>
          </p:cNvSpPr>
          <p:nvPr>
            <p:ph idx="1"/>
          </p:nvPr>
        </p:nvSpPr>
        <p:spPr>
          <a:xfrm>
            <a:off x="155543" y="1047085"/>
            <a:ext cx="8771642" cy="5636519"/>
          </a:xfrm>
        </p:spPr>
        <p:txBody>
          <a:bodyPr>
            <a:normAutofit/>
          </a:bodyPr>
          <a:lstStyle/>
          <a:p>
            <a:endParaRPr lang="en-US" dirty="0"/>
          </a:p>
          <a:p>
            <a:r>
              <a:rPr lang="en-US" dirty="0"/>
              <a:t>The most important part of sizing is ensuring that you really captured all the necessary information:</a:t>
            </a:r>
          </a:p>
          <a:p>
            <a:pPr lvl="1"/>
            <a:r>
              <a:rPr lang="en-US" dirty="0"/>
              <a:t>What are the costs associated with the expansion? For example, if training will be done, how much does the training cost? What about lost work time to train sales associates?</a:t>
            </a:r>
          </a:p>
          <a:p>
            <a:pPr lvl="1"/>
            <a:r>
              <a:rPr lang="en-US" dirty="0"/>
              <a:t>How would our numbers change if we expected the loyalty program enrollment to grow 1% per month, rather than stay at 100,000?</a:t>
            </a:r>
          </a:p>
          <a:p>
            <a:pPr lvl="1"/>
            <a:r>
              <a:rPr lang="en-US" dirty="0"/>
              <a:t>What if sales region B was enrolling new members at twice the rate of other sales regions?</a:t>
            </a:r>
          </a:p>
          <a:p>
            <a:pPr lvl="1"/>
            <a:r>
              <a:rPr lang="en-US" dirty="0"/>
              <a:t>We're assuming that the only gains we get are from additional sales. What if we would lose sales from not running these campaigns when our competitors did run such campaigns? That would mean that our incremental sales figures are understated.</a:t>
            </a:r>
          </a:p>
          <a:p>
            <a:pPr lvl="1"/>
            <a:r>
              <a:rPr lang="en-US" dirty="0"/>
              <a:t>What about the halo effect? It's possible that customers who received a circular but didn't redeem any offers could have increased their spending on other items in your store.</a:t>
            </a:r>
          </a:p>
          <a:p>
            <a:pPr lvl="1"/>
            <a:r>
              <a:rPr lang="en-US" dirty="0"/>
              <a:t>Should we size the impact on one campaign only? Wouldn't the benefits of training the sales associates positively impact every campaign from that point forward?</a:t>
            </a:r>
          </a:p>
          <a:p>
            <a:pPr lvl="1"/>
            <a:r>
              <a:rPr lang="en-US" dirty="0"/>
              <a:t>If the training is successful, wouldn't we consider conducting it in other sales regions? Should we size the benefits and costs of that?</a:t>
            </a:r>
          </a:p>
          <a:p>
            <a:r>
              <a:rPr lang="en-US" dirty="0"/>
              <a:t>After you've answered those questions, derive a performance estimate, consider the costs, and ask if the sales funnel expansion is worth it.</a:t>
            </a:r>
          </a:p>
        </p:txBody>
      </p:sp>
      <p:sp>
        <p:nvSpPr>
          <p:cNvPr id="4" name="Slide Number Placeholder 3">
            <a:extLst>
              <a:ext uri="{FF2B5EF4-FFF2-40B4-BE49-F238E27FC236}">
                <a16:creationId xmlns:a16="http://schemas.microsoft.com/office/drawing/2014/main" id="{9AC0DBA2-5251-4A4E-9A7C-24A32891546C}"/>
              </a:ext>
            </a:extLst>
          </p:cNvPr>
          <p:cNvSpPr>
            <a:spLocks noGrp="1"/>
          </p:cNvSpPr>
          <p:nvPr>
            <p:ph type="sldNum" sz="quarter" idx="12"/>
          </p:nvPr>
        </p:nvSpPr>
        <p:spPr/>
        <p:txBody>
          <a:bodyPr/>
          <a:lstStyle/>
          <a:p>
            <a:fld id="{2C761EB0-764A-459A-8C27-C7ED2841F1FC}" type="slidenum">
              <a:rPr lang="en-US" smtClean="0"/>
              <a:pPr/>
              <a:t>27</a:t>
            </a:fld>
            <a:endParaRPr lang="en-US"/>
          </a:p>
        </p:txBody>
      </p:sp>
    </p:spTree>
    <p:extLst>
      <p:ext uri="{BB962C8B-B14F-4D97-AF65-F5344CB8AC3E}">
        <p14:creationId xmlns:p14="http://schemas.microsoft.com/office/powerpoint/2010/main" val="3780717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2E4B-E729-44FB-945D-08C63A4E5871}"/>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0E65FEE-1AF7-49E7-9E8A-EE6799F8992D}"/>
              </a:ext>
            </a:extLst>
          </p:cNvPr>
          <p:cNvSpPr>
            <a:spLocks noGrp="1"/>
          </p:cNvSpPr>
          <p:nvPr>
            <p:ph idx="1"/>
          </p:nvPr>
        </p:nvSpPr>
        <p:spPr/>
        <p:txBody>
          <a:bodyPr>
            <a:normAutofit fontScale="85000" lnSpcReduction="20000"/>
          </a:bodyPr>
          <a:lstStyle/>
          <a:p>
            <a:pPr marL="0" indent="0">
              <a:lnSpc>
                <a:spcPct val="120000"/>
              </a:lnSpc>
              <a:spcBef>
                <a:spcPts val="0"/>
              </a:spcBef>
              <a:buNone/>
            </a:pPr>
            <a:r>
              <a:rPr lang="en-US" sz="1500" b="1" dirty="0"/>
              <a:t>Acknowledgements</a:t>
            </a:r>
            <a:endParaRPr lang="en-US" sz="1500" dirty="0"/>
          </a:p>
          <a:p>
            <a:pPr marL="0" indent="0">
              <a:lnSpc>
                <a:spcPct val="120000"/>
              </a:lnSpc>
              <a:spcBef>
                <a:spcPts val="0"/>
              </a:spcBef>
              <a:buNone/>
            </a:pPr>
            <a:r>
              <a:rPr lang="en-US" sz="1500" dirty="0"/>
              <a:t>The author thanks </a:t>
            </a:r>
            <a:r>
              <a:rPr lang="en-US" sz="1500" dirty="0" err="1"/>
              <a:t>Kaiqing</a:t>
            </a:r>
            <a:r>
              <a:rPr lang="en-US" sz="1500" dirty="0"/>
              <a:t> Fan for accepting his presentation, and Mary MacDougall for her tireless efforts over many years in keeping SAS users connected, and all those who helped organize the 2018 Ohio SAS Users Conference.</a:t>
            </a:r>
          </a:p>
          <a:p>
            <a:pPr marL="0" indent="0">
              <a:lnSpc>
                <a:spcPct val="120000"/>
              </a:lnSpc>
              <a:spcBef>
                <a:spcPts val="0"/>
              </a:spcBef>
              <a:buNone/>
            </a:pPr>
            <a:endParaRPr lang="en-US" sz="1000" dirty="0"/>
          </a:p>
          <a:p>
            <a:pPr marL="0" indent="0">
              <a:lnSpc>
                <a:spcPct val="120000"/>
              </a:lnSpc>
              <a:spcBef>
                <a:spcPts val="0"/>
              </a:spcBef>
              <a:buNone/>
            </a:pPr>
            <a:r>
              <a:rPr lang="en-US" sz="1500" b="1" dirty="0"/>
              <a:t>Disclaimer</a:t>
            </a:r>
            <a:endParaRPr lang="en-US" sz="1500" dirty="0"/>
          </a:p>
          <a:p>
            <a:pPr marL="0" indent="0">
              <a:lnSpc>
                <a:spcPct val="120000"/>
              </a:lnSpc>
              <a:spcBef>
                <a:spcPts val="0"/>
              </a:spcBef>
              <a:buNone/>
            </a:pPr>
            <a:r>
              <a:rPr lang="en-US" sz="1500" dirty="0"/>
              <a:t>The contents of this paper are the work of the author and do not necessarily represent the opinions, recommendations, or practices of his employer.</a:t>
            </a:r>
          </a:p>
          <a:p>
            <a:pPr marL="0" indent="0">
              <a:lnSpc>
                <a:spcPct val="120000"/>
              </a:lnSpc>
              <a:spcBef>
                <a:spcPts val="0"/>
              </a:spcBef>
              <a:buNone/>
            </a:pPr>
            <a:endParaRPr lang="en-US" sz="1000" dirty="0"/>
          </a:p>
          <a:p>
            <a:pPr marL="0" indent="0">
              <a:lnSpc>
                <a:spcPct val="120000"/>
              </a:lnSpc>
              <a:spcBef>
                <a:spcPts val="0"/>
              </a:spcBef>
              <a:buNone/>
            </a:pPr>
            <a:r>
              <a:rPr lang="en-US" sz="1500" b="1" dirty="0"/>
              <a:t>Trademarks</a:t>
            </a:r>
            <a:endParaRPr lang="en-US" sz="1500" dirty="0"/>
          </a:p>
          <a:p>
            <a:pPr marL="0" indent="0">
              <a:lnSpc>
                <a:spcPct val="120000"/>
              </a:lnSpc>
              <a:spcBef>
                <a:spcPts val="0"/>
              </a:spcBef>
              <a:buNone/>
            </a:pPr>
            <a:r>
              <a:rPr lang="en-US" sz="1500" dirty="0"/>
              <a:t>SAS and all other SAS Institute Inc. product or service names are registered trademarks or trademarks of SAS Institute Inc. in the USA and other countries. ® indicates USA registration. Other brand and product names are trademarks of their respective companies.</a:t>
            </a:r>
          </a:p>
          <a:p>
            <a:pPr marL="0" indent="0">
              <a:lnSpc>
                <a:spcPct val="120000"/>
              </a:lnSpc>
              <a:spcBef>
                <a:spcPts val="0"/>
              </a:spcBef>
              <a:buNone/>
            </a:pPr>
            <a:endParaRPr lang="en-US" sz="1000" dirty="0"/>
          </a:p>
          <a:p>
            <a:pPr marL="0" indent="0">
              <a:lnSpc>
                <a:spcPct val="120000"/>
              </a:lnSpc>
              <a:spcBef>
                <a:spcPts val="0"/>
              </a:spcBef>
              <a:buNone/>
            </a:pPr>
            <a:r>
              <a:rPr lang="en-US" sz="1500" b="1" dirty="0"/>
              <a:t>Author information</a:t>
            </a:r>
            <a:endParaRPr lang="en-US" sz="1500" dirty="0"/>
          </a:p>
          <a:p>
            <a:pPr marL="0" indent="0">
              <a:lnSpc>
                <a:spcPct val="120000"/>
              </a:lnSpc>
              <a:spcBef>
                <a:spcPts val="0"/>
              </a:spcBef>
              <a:buNone/>
            </a:pPr>
            <a:r>
              <a:rPr lang="en-US" sz="1500" dirty="0"/>
              <a:t>Michael Mina is a Vice President in the Decision Science Department of PNC Financial Services. Over the course of his career, he has worked in banking, consulting, insurance, healthcare management, benefit services, and academia. He was a presenter at the 2009 Midwest SAS Users Group (MWSUG) Conference, and is scheduled to present at the upcoming 2018 Advanced Research Techniques (ART) Forum of the American Marketing Association.</a:t>
            </a:r>
          </a:p>
          <a:p>
            <a:pPr marL="0" indent="0">
              <a:lnSpc>
                <a:spcPct val="120000"/>
              </a:lnSpc>
              <a:spcBef>
                <a:spcPts val="0"/>
              </a:spcBef>
              <a:buNone/>
            </a:pPr>
            <a:endParaRPr lang="en-US" sz="1000" dirty="0"/>
          </a:p>
          <a:p>
            <a:pPr marL="0" indent="0">
              <a:lnSpc>
                <a:spcPct val="120000"/>
              </a:lnSpc>
              <a:spcBef>
                <a:spcPts val="0"/>
              </a:spcBef>
              <a:buNone/>
            </a:pPr>
            <a:r>
              <a:rPr lang="en-US" sz="1500" dirty="0"/>
              <a:t>Questions and comments can be sent to:</a:t>
            </a:r>
          </a:p>
          <a:p>
            <a:pPr marL="0" indent="0">
              <a:lnSpc>
                <a:spcPct val="120000"/>
              </a:lnSpc>
              <a:spcBef>
                <a:spcPts val="0"/>
              </a:spcBef>
              <a:buNone/>
            </a:pPr>
            <a:endParaRPr lang="en-US" sz="1000" dirty="0"/>
          </a:p>
          <a:p>
            <a:pPr marL="0" indent="0">
              <a:lnSpc>
                <a:spcPct val="120000"/>
              </a:lnSpc>
              <a:spcBef>
                <a:spcPts val="0"/>
              </a:spcBef>
              <a:buNone/>
            </a:pPr>
            <a:r>
              <a:rPr lang="en-US" sz="1500" dirty="0"/>
              <a:t>Michael Mina</a:t>
            </a:r>
          </a:p>
          <a:p>
            <a:pPr marL="0" indent="0">
              <a:lnSpc>
                <a:spcPct val="120000"/>
              </a:lnSpc>
              <a:spcBef>
                <a:spcPts val="0"/>
              </a:spcBef>
              <a:buNone/>
            </a:pPr>
            <a:r>
              <a:rPr lang="en-US" sz="1500" dirty="0"/>
              <a:t>Email: </a:t>
            </a:r>
            <a:r>
              <a:rPr lang="en-US" sz="1500" u="sng" dirty="0">
                <a:hlinkClick r:id="rId2"/>
              </a:rPr>
              <a:t>michael.mina@att.net</a:t>
            </a:r>
            <a:endParaRPr lang="en-US" sz="1500" dirty="0"/>
          </a:p>
          <a:p>
            <a:pPr marL="0" indent="0">
              <a:lnSpc>
                <a:spcPct val="120000"/>
              </a:lnSpc>
              <a:spcBef>
                <a:spcPts val="0"/>
              </a:spcBef>
              <a:buNone/>
            </a:pPr>
            <a:r>
              <a:rPr lang="en-US" sz="1500" dirty="0"/>
              <a:t>Website: </a:t>
            </a:r>
            <a:r>
              <a:rPr lang="en-US" sz="1500" u="sng" dirty="0">
                <a:hlinkClick r:id="rId3"/>
              </a:rPr>
              <a:t>http://michaelmina.info</a:t>
            </a:r>
            <a:endParaRPr lang="en-US" sz="1500" dirty="0"/>
          </a:p>
          <a:p>
            <a:pPr marL="0" indent="0">
              <a:lnSpc>
                <a:spcPct val="120000"/>
              </a:lnSpc>
              <a:spcBef>
                <a:spcPts val="0"/>
              </a:spcBef>
              <a:buNone/>
            </a:pPr>
            <a:r>
              <a:rPr lang="en-US" sz="1500" dirty="0"/>
              <a:t>LinkedIn: </a:t>
            </a:r>
            <a:r>
              <a:rPr lang="en-US" sz="1500" u="sng" dirty="0">
                <a:hlinkClick r:id="rId4"/>
              </a:rPr>
              <a:t>https://www.linkedin.com/in/michaelmina/</a:t>
            </a:r>
            <a:r>
              <a:rPr lang="en-US" sz="1500" dirty="0"/>
              <a:t> </a:t>
            </a:r>
          </a:p>
        </p:txBody>
      </p:sp>
      <p:sp>
        <p:nvSpPr>
          <p:cNvPr id="4" name="Slide Number Placeholder 3">
            <a:extLst>
              <a:ext uri="{FF2B5EF4-FFF2-40B4-BE49-F238E27FC236}">
                <a16:creationId xmlns:a16="http://schemas.microsoft.com/office/drawing/2014/main" id="{D2ECBC2C-CFD4-4C36-9672-DD6113AF051E}"/>
              </a:ext>
            </a:extLst>
          </p:cNvPr>
          <p:cNvSpPr>
            <a:spLocks noGrp="1"/>
          </p:cNvSpPr>
          <p:nvPr>
            <p:ph type="sldNum" sz="quarter" idx="12"/>
          </p:nvPr>
        </p:nvSpPr>
        <p:spPr/>
        <p:txBody>
          <a:bodyPr/>
          <a:lstStyle/>
          <a:p>
            <a:fld id="{2C761EB0-764A-459A-8C27-C7ED2841F1FC}" type="slidenum">
              <a:rPr lang="en-US" smtClean="0"/>
              <a:pPr/>
              <a:t>28</a:t>
            </a:fld>
            <a:endParaRPr lang="en-US"/>
          </a:p>
        </p:txBody>
      </p:sp>
    </p:spTree>
    <p:extLst>
      <p:ext uri="{BB962C8B-B14F-4D97-AF65-F5344CB8AC3E}">
        <p14:creationId xmlns:p14="http://schemas.microsoft.com/office/powerpoint/2010/main" val="5319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23B9-D11D-4009-8474-969A3EBE7644}"/>
              </a:ext>
            </a:extLst>
          </p:cNvPr>
          <p:cNvSpPr>
            <a:spLocks noGrp="1"/>
          </p:cNvSpPr>
          <p:nvPr>
            <p:ph type="title"/>
          </p:nvPr>
        </p:nvSpPr>
        <p:spPr/>
        <p:txBody>
          <a:bodyPr/>
          <a:lstStyle/>
          <a:p>
            <a:r>
              <a:rPr lang="en-US" dirty="0"/>
              <a:t>The waterfall and/or the waterfall chart</a:t>
            </a:r>
          </a:p>
        </p:txBody>
      </p:sp>
      <p:sp>
        <p:nvSpPr>
          <p:cNvPr id="3" name="Content Placeholder 2">
            <a:extLst>
              <a:ext uri="{FF2B5EF4-FFF2-40B4-BE49-F238E27FC236}">
                <a16:creationId xmlns:a16="http://schemas.microsoft.com/office/drawing/2014/main" id="{6595A2B3-6C1F-4CE9-9645-76D098EE944C}"/>
              </a:ext>
            </a:extLst>
          </p:cNvPr>
          <p:cNvSpPr>
            <a:spLocks noGrp="1"/>
          </p:cNvSpPr>
          <p:nvPr>
            <p:ph idx="1"/>
          </p:nvPr>
        </p:nvSpPr>
        <p:spPr>
          <a:xfrm>
            <a:off x="628650" y="1080076"/>
            <a:ext cx="7886700" cy="5096887"/>
          </a:xfrm>
        </p:spPr>
        <p:txBody>
          <a:bodyPr/>
          <a:lstStyle/>
          <a:p>
            <a:r>
              <a:rPr lang="en-US" dirty="0"/>
              <a:t>All or part of the sales funnel is often described in more detail using a waterfall, which shows the sequential reductions in leads as they fail to pass certain qualifications. </a:t>
            </a:r>
          </a:p>
          <a:p>
            <a:r>
              <a:rPr lang="en-US" dirty="0"/>
              <a:t>Sales funnel analytics includes, but is not limited to, expanding your sales funnel – In other words, increasing some metric (generally the number of qualified leads) that come out of the funnel, or getting more customers to survive the previously mentioned qualifications.</a:t>
            </a:r>
          </a:p>
          <a:p>
            <a:endParaRPr lang="en-US" dirty="0"/>
          </a:p>
        </p:txBody>
      </p:sp>
      <p:sp>
        <p:nvSpPr>
          <p:cNvPr id="4" name="Slide Number Placeholder 3">
            <a:extLst>
              <a:ext uri="{FF2B5EF4-FFF2-40B4-BE49-F238E27FC236}">
                <a16:creationId xmlns:a16="http://schemas.microsoft.com/office/drawing/2014/main" id="{C5671E32-25E1-4338-B87D-F00651701550}"/>
              </a:ext>
            </a:extLst>
          </p:cNvPr>
          <p:cNvSpPr>
            <a:spLocks noGrp="1"/>
          </p:cNvSpPr>
          <p:nvPr>
            <p:ph type="sldNum" sz="quarter" idx="12"/>
          </p:nvPr>
        </p:nvSpPr>
        <p:spPr/>
        <p:txBody>
          <a:bodyPr/>
          <a:lstStyle/>
          <a:p>
            <a:fld id="{2C761EB0-764A-459A-8C27-C7ED2841F1FC}" type="slidenum">
              <a:rPr lang="en-US" smtClean="0"/>
              <a:t>3</a:t>
            </a:fld>
            <a:endParaRPr lang="en-US"/>
          </a:p>
        </p:txBody>
      </p:sp>
      <p:pic>
        <p:nvPicPr>
          <p:cNvPr id="5" name="Picture 4">
            <a:extLst>
              <a:ext uri="{FF2B5EF4-FFF2-40B4-BE49-F238E27FC236}">
                <a16:creationId xmlns:a16="http://schemas.microsoft.com/office/drawing/2014/main" id="{B17E001A-497C-4F86-AD55-6D916A3AE7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7667" y="4114663"/>
            <a:ext cx="3672218" cy="2065362"/>
          </a:xfrm>
          <a:prstGeom prst="rect">
            <a:avLst/>
          </a:prstGeom>
          <a:noFill/>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CA00B7C-4801-4AE0-AB50-756BFB7A4ADC}"/>
              </a:ext>
            </a:extLst>
          </p:cNvPr>
          <p:cNvSpPr txBox="1"/>
          <p:nvPr/>
        </p:nvSpPr>
        <p:spPr>
          <a:xfrm>
            <a:off x="628650" y="2250782"/>
            <a:ext cx="4235581" cy="3961482"/>
          </a:xfrm>
          <a:prstGeom prst="rect">
            <a:avLst/>
          </a:prstGeom>
          <a:noFill/>
          <a:ln w="12700">
            <a:solidFill>
              <a:schemeClr val="tx1"/>
            </a:solidFill>
          </a:ln>
        </p:spPr>
        <p:txBody>
          <a:bodyPr wrap="square" rtlCol="0">
            <a:spAutoFit/>
          </a:bodyPr>
          <a:lstStyle/>
          <a:p>
            <a:r>
              <a:rPr lang="en-US" sz="900" b="1" dirty="0"/>
              <a:t>/*</a:t>
            </a:r>
          </a:p>
          <a:p>
            <a:r>
              <a:rPr lang="en-US" sz="900" b="1" dirty="0"/>
              <a:t>Sample waterfall - Code was modified from that which appeared in http://support.sas.com/rnd/datavisualization/yourGraphs/businessQuick/waterfall/</a:t>
            </a:r>
          </a:p>
          <a:p>
            <a:r>
              <a:rPr lang="en-US" sz="900" b="1" dirty="0"/>
              <a:t>*/</a:t>
            </a:r>
          </a:p>
          <a:p>
            <a:endParaRPr lang="en-US" sz="900" b="1" dirty="0"/>
          </a:p>
          <a:p>
            <a:r>
              <a:rPr lang="en-US" sz="900" b="1" dirty="0"/>
              <a:t>data waterfall;</a:t>
            </a:r>
          </a:p>
          <a:p>
            <a:r>
              <a:rPr lang="en-US" sz="900" b="1" dirty="0"/>
              <a:t> length id $10;</a:t>
            </a:r>
          </a:p>
          <a:p>
            <a:r>
              <a:rPr lang="en-US" sz="900" b="1" dirty="0"/>
              <a:t> format Amount best.;</a:t>
            </a:r>
          </a:p>
          <a:p>
            <a:r>
              <a:rPr lang="en-US" sz="900" b="1" dirty="0"/>
              <a:t> input ID $ Amount type $;</a:t>
            </a:r>
          </a:p>
          <a:p>
            <a:r>
              <a:rPr lang="en-US" sz="900" b="1" dirty="0"/>
              <a:t> </a:t>
            </a:r>
            <a:r>
              <a:rPr lang="en-US" sz="900" b="1" dirty="0" err="1"/>
              <a:t>datalines</a:t>
            </a:r>
            <a:r>
              <a:rPr lang="en-US" sz="900" b="1" dirty="0"/>
              <a:t>;</a:t>
            </a:r>
          </a:p>
          <a:p>
            <a:r>
              <a:rPr lang="en-US" sz="900" b="1" dirty="0"/>
              <a:t>Initial         1000000  Subtotal </a:t>
            </a:r>
          </a:p>
          <a:p>
            <a:r>
              <a:rPr lang="en-US" sz="900" b="1" dirty="0"/>
              <a:t>Exclusion1      -250000 Exclusion</a:t>
            </a:r>
          </a:p>
          <a:p>
            <a:r>
              <a:rPr lang="en-US" sz="900" b="1" dirty="0"/>
              <a:t>Exclusion2      -150000 Exclusion</a:t>
            </a:r>
          </a:p>
          <a:p>
            <a:r>
              <a:rPr lang="en-US" sz="900" b="1" dirty="0"/>
              <a:t>Exclusion3      -100000 Exclusion</a:t>
            </a:r>
          </a:p>
          <a:p>
            <a:r>
              <a:rPr lang="en-US" sz="900" b="1" dirty="0"/>
              <a:t>;</a:t>
            </a:r>
          </a:p>
          <a:p>
            <a:r>
              <a:rPr lang="en-US" sz="900" b="1" dirty="0"/>
              <a:t>/* Open the LISTING destination and assign the ANALYSIS style to the graph */ </a:t>
            </a:r>
          </a:p>
          <a:p>
            <a:r>
              <a:rPr lang="en-US" sz="900" b="1" dirty="0" err="1"/>
              <a:t>ods</a:t>
            </a:r>
            <a:r>
              <a:rPr lang="en-US" sz="900" b="1" dirty="0"/>
              <a:t> listing style=analysis;</a:t>
            </a:r>
          </a:p>
          <a:p>
            <a:r>
              <a:rPr lang="en-US" sz="900" b="1" dirty="0" err="1"/>
              <a:t>ods</a:t>
            </a:r>
            <a:r>
              <a:rPr lang="en-US" sz="900" b="1" dirty="0"/>
              <a:t> graphics / width=5in height=2.81in;</a:t>
            </a:r>
          </a:p>
          <a:p>
            <a:r>
              <a:rPr lang="en-US" sz="900" b="1" dirty="0"/>
              <a:t> </a:t>
            </a:r>
          </a:p>
          <a:p>
            <a:r>
              <a:rPr lang="en-US" sz="900" b="1" dirty="0"/>
              <a:t>title 'Sample Waterfall';</a:t>
            </a:r>
          </a:p>
          <a:p>
            <a:r>
              <a:rPr lang="en-US" sz="900" b="1" dirty="0"/>
              <a:t>proc </a:t>
            </a:r>
            <a:r>
              <a:rPr lang="en-US" sz="900" b="1" dirty="0" err="1"/>
              <a:t>sgplot</a:t>
            </a:r>
            <a:r>
              <a:rPr lang="en-US" sz="900" b="1" dirty="0"/>
              <a:t> data=waterfall </a:t>
            </a:r>
            <a:r>
              <a:rPr lang="en-US" sz="900" b="1" dirty="0" err="1"/>
              <a:t>noautolegend</a:t>
            </a:r>
            <a:r>
              <a:rPr lang="en-US" sz="900" b="1" dirty="0"/>
              <a:t>;</a:t>
            </a:r>
          </a:p>
          <a:p>
            <a:r>
              <a:rPr lang="en-US" sz="900" b="1" dirty="0"/>
              <a:t>  waterfall category=id response=amount  / </a:t>
            </a:r>
            <a:r>
              <a:rPr lang="en-US" sz="900" b="1" dirty="0" err="1"/>
              <a:t>colorgroup</a:t>
            </a:r>
            <a:r>
              <a:rPr lang="en-US" sz="900" b="1" dirty="0"/>
              <a:t>=type </a:t>
            </a:r>
            <a:r>
              <a:rPr lang="en-US" sz="900" b="1" dirty="0" err="1"/>
              <a:t>dataskin</a:t>
            </a:r>
            <a:r>
              <a:rPr lang="en-US" sz="900" b="1" dirty="0"/>
              <a:t>=sheen </a:t>
            </a:r>
            <a:r>
              <a:rPr lang="en-US" sz="900" b="1" dirty="0" err="1"/>
              <a:t>datalabel</a:t>
            </a:r>
            <a:r>
              <a:rPr lang="en-US" sz="900" b="1" dirty="0"/>
              <a:t> name='a';</a:t>
            </a:r>
          </a:p>
          <a:p>
            <a:r>
              <a:rPr lang="en-US" sz="900" b="1" dirty="0"/>
              <a:t>  </a:t>
            </a:r>
            <a:r>
              <a:rPr lang="en-US" sz="900" b="1" dirty="0" err="1"/>
              <a:t>keylegend</a:t>
            </a:r>
            <a:r>
              <a:rPr lang="en-US" sz="900" b="1" dirty="0"/>
              <a:t> 'a' / location=inside position=</a:t>
            </a:r>
            <a:r>
              <a:rPr lang="en-US" sz="900" b="1" dirty="0" err="1"/>
              <a:t>topright</a:t>
            </a:r>
            <a:r>
              <a:rPr lang="en-US" sz="900" b="1" dirty="0"/>
              <a:t> across=1;</a:t>
            </a:r>
          </a:p>
          <a:p>
            <a:r>
              <a:rPr lang="en-US" sz="900" b="1" dirty="0"/>
              <a:t>  </a:t>
            </a:r>
            <a:r>
              <a:rPr lang="en-US" sz="900" b="1" dirty="0" err="1"/>
              <a:t>xaxis</a:t>
            </a:r>
            <a:r>
              <a:rPr lang="en-US" sz="900" b="1" dirty="0"/>
              <a:t> display=(</a:t>
            </a:r>
            <a:r>
              <a:rPr lang="en-US" sz="900" b="1" dirty="0" err="1"/>
              <a:t>nolabel</a:t>
            </a:r>
            <a:r>
              <a:rPr lang="en-US" sz="900" b="1" dirty="0"/>
              <a:t>);</a:t>
            </a:r>
          </a:p>
          <a:p>
            <a:r>
              <a:rPr lang="en-US" sz="900" b="1" dirty="0"/>
              <a:t>  </a:t>
            </a:r>
            <a:r>
              <a:rPr lang="en-US" sz="900" b="1" dirty="0" err="1"/>
              <a:t>yaxis</a:t>
            </a:r>
            <a:r>
              <a:rPr lang="en-US" sz="900" b="1" dirty="0"/>
              <a:t> grid display=(</a:t>
            </a:r>
            <a:r>
              <a:rPr lang="en-US" sz="900" b="1" dirty="0" err="1"/>
              <a:t>nolabel</a:t>
            </a:r>
            <a:r>
              <a:rPr lang="en-US" sz="900" b="1" dirty="0"/>
              <a:t>) </a:t>
            </a:r>
            <a:r>
              <a:rPr lang="en-US" sz="900" b="1" dirty="0" err="1"/>
              <a:t>offsetmin</a:t>
            </a:r>
            <a:r>
              <a:rPr lang="en-US" sz="900" b="1" dirty="0"/>
              <a:t>=0;</a:t>
            </a:r>
          </a:p>
          <a:p>
            <a:r>
              <a:rPr lang="en-US" sz="900" b="1" dirty="0"/>
              <a:t>run;</a:t>
            </a:r>
          </a:p>
        </p:txBody>
      </p:sp>
      <p:pic>
        <p:nvPicPr>
          <p:cNvPr id="7" name="Picture 6">
            <a:extLst>
              <a:ext uri="{FF2B5EF4-FFF2-40B4-BE49-F238E27FC236}">
                <a16:creationId xmlns:a16="http://schemas.microsoft.com/office/drawing/2014/main" id="{D1FCD3C3-D660-4FB3-B7A4-2E989C3164AE}"/>
              </a:ext>
            </a:extLst>
          </p:cNvPr>
          <p:cNvPicPr>
            <a:picLocks noChangeAspect="1"/>
          </p:cNvPicPr>
          <p:nvPr/>
        </p:nvPicPr>
        <p:blipFill>
          <a:blip r:embed="rId3"/>
          <a:stretch>
            <a:fillRect/>
          </a:stretch>
        </p:blipFill>
        <p:spPr>
          <a:xfrm>
            <a:off x="5046536" y="2431329"/>
            <a:ext cx="2103703" cy="1596555"/>
          </a:xfrm>
          <a:prstGeom prst="rect">
            <a:avLst/>
          </a:prstGeom>
        </p:spPr>
      </p:pic>
      <p:sp>
        <p:nvSpPr>
          <p:cNvPr id="8" name="Arrow: Bent 7">
            <a:extLst>
              <a:ext uri="{FF2B5EF4-FFF2-40B4-BE49-F238E27FC236}">
                <a16:creationId xmlns:a16="http://schemas.microsoft.com/office/drawing/2014/main" id="{2550E6A6-3674-4BFF-A142-5556993CEC30}"/>
              </a:ext>
            </a:extLst>
          </p:cNvPr>
          <p:cNvSpPr/>
          <p:nvPr/>
        </p:nvSpPr>
        <p:spPr>
          <a:xfrm rot="5400000">
            <a:off x="6900427" y="3112094"/>
            <a:ext cx="989817" cy="95682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A9730D1C-88CD-408C-857F-D7B8998F5705}"/>
              </a:ext>
            </a:extLst>
          </p:cNvPr>
          <p:cNvSpPr txBox="1"/>
          <p:nvPr/>
        </p:nvSpPr>
        <p:spPr>
          <a:xfrm>
            <a:off x="628650" y="6227857"/>
            <a:ext cx="8081723" cy="230832"/>
          </a:xfrm>
          <a:prstGeom prst="rect">
            <a:avLst/>
          </a:prstGeom>
          <a:noFill/>
          <a:ln w="12700">
            <a:solidFill>
              <a:schemeClr val="tx1"/>
            </a:solidFill>
          </a:ln>
        </p:spPr>
        <p:txBody>
          <a:bodyPr wrap="square" rtlCol="0" anchor="ctr">
            <a:spAutoFit/>
          </a:bodyPr>
          <a:lstStyle/>
          <a:p>
            <a:pPr algn="ctr"/>
            <a:r>
              <a:rPr lang="en-US" sz="900" dirty="0"/>
              <a:t>Waterfall charts were popularized by McKinsey &amp; Company in its presentations to clients. (https://en.wikipedia.org/wiki/Waterfall_chart)</a:t>
            </a:r>
          </a:p>
        </p:txBody>
      </p:sp>
    </p:spTree>
    <p:extLst>
      <p:ext uri="{BB962C8B-B14F-4D97-AF65-F5344CB8AC3E}">
        <p14:creationId xmlns:p14="http://schemas.microsoft.com/office/powerpoint/2010/main" val="65083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3BAE-56AB-4972-90D7-FC142CE4A268}"/>
              </a:ext>
            </a:extLst>
          </p:cNvPr>
          <p:cNvSpPr>
            <a:spLocks noGrp="1"/>
          </p:cNvSpPr>
          <p:nvPr>
            <p:ph type="title"/>
          </p:nvPr>
        </p:nvSpPr>
        <p:spPr/>
        <p:txBody>
          <a:bodyPr/>
          <a:lstStyle/>
          <a:p>
            <a:r>
              <a:rPr lang="en-US" dirty="0"/>
              <a:t>Our hypothetical business case</a:t>
            </a:r>
          </a:p>
        </p:txBody>
      </p:sp>
      <p:sp>
        <p:nvSpPr>
          <p:cNvPr id="3" name="Content Placeholder 2">
            <a:extLst>
              <a:ext uri="{FF2B5EF4-FFF2-40B4-BE49-F238E27FC236}">
                <a16:creationId xmlns:a16="http://schemas.microsoft.com/office/drawing/2014/main" id="{605FC8C4-880F-4A36-9FFB-FA5D84E80D5D}"/>
              </a:ext>
            </a:extLst>
          </p:cNvPr>
          <p:cNvSpPr>
            <a:spLocks noGrp="1"/>
          </p:cNvSpPr>
          <p:nvPr>
            <p:ph idx="1"/>
          </p:nvPr>
        </p:nvSpPr>
        <p:spPr>
          <a:xfrm>
            <a:off x="628650" y="1107648"/>
            <a:ext cx="6040814" cy="5231877"/>
          </a:xfrm>
        </p:spPr>
        <p:txBody>
          <a:bodyPr>
            <a:normAutofit lnSpcReduction="10000"/>
          </a:bodyPr>
          <a:lstStyle/>
          <a:p>
            <a:r>
              <a:rPr lang="en-US" dirty="0"/>
              <a:t>Suppose we are employed in the marketing analytics department of a retailer with a number of stores and a significant online presence. </a:t>
            </a:r>
          </a:p>
          <a:p>
            <a:r>
              <a:rPr lang="en-US" dirty="0"/>
              <a:t>Our company launched a loyalty program several months ago and has enrolled 100,000 customers to date. </a:t>
            </a:r>
          </a:p>
          <a:p>
            <a:r>
              <a:rPr lang="en-US" dirty="0"/>
              <a:t>Our primary means of interacting with program members has been:</a:t>
            </a:r>
          </a:p>
          <a:p>
            <a:pPr marL="800100" lvl="1" indent="-342900">
              <a:buFont typeface="+mj-lt"/>
              <a:buAutoNum type="arabicParenR"/>
            </a:pPr>
            <a:r>
              <a:rPr lang="en-US" dirty="0"/>
              <a:t>Email – when we have an email address, which we do have for 80,120 customers</a:t>
            </a:r>
          </a:p>
          <a:p>
            <a:pPr marL="800100" lvl="1" indent="-342900">
              <a:buFont typeface="+mj-lt"/>
              <a:buAutoNum type="arabicParenR"/>
            </a:pPr>
            <a:r>
              <a:rPr lang="en-US" dirty="0"/>
              <a:t>Point of sale – at the cash register</a:t>
            </a:r>
          </a:p>
          <a:p>
            <a:pPr marL="800100" lvl="1" indent="-342900">
              <a:buFont typeface="+mj-lt"/>
              <a:buAutoNum type="arabicParenR"/>
            </a:pPr>
            <a:r>
              <a:rPr lang="en-US" dirty="0"/>
              <a:t>Direct mail – we have mailing addresses for all 100.000 members, but sending mail is costly</a:t>
            </a:r>
          </a:p>
          <a:p>
            <a:r>
              <a:rPr lang="en-US" dirty="0"/>
              <a:t>Senior management wants to running campaigns where we mail retail circulars to members of the loyalty program</a:t>
            </a:r>
          </a:p>
          <a:p>
            <a:pPr lvl="1"/>
            <a:r>
              <a:rPr lang="en-US" dirty="0"/>
              <a:t>The circulars would have special deals, coupons, etc., which customers would redeem (which would count as a response to the campaign).</a:t>
            </a:r>
          </a:p>
          <a:p>
            <a:pPr lvl="1"/>
            <a:r>
              <a:rPr lang="en-US" dirty="0"/>
              <a:t>Whether the circulars are paper or electronic is yet to be determined by senior management. </a:t>
            </a:r>
          </a:p>
          <a:p>
            <a:pPr lvl="1"/>
            <a:r>
              <a:rPr lang="en-US" dirty="0"/>
              <a:t>Our analysis may play a role in their decision. </a:t>
            </a:r>
          </a:p>
          <a:p>
            <a:r>
              <a:rPr lang="en-US" dirty="0"/>
              <a:t>We need to analyze the sales funnel in two ways: </a:t>
            </a:r>
          </a:p>
          <a:p>
            <a:pPr marL="800100" lvl="1" indent="-342900">
              <a:buFont typeface="+mj-lt"/>
              <a:buAutoNum type="arabicParenR"/>
            </a:pPr>
            <a:r>
              <a:rPr lang="en-US" dirty="0"/>
              <a:t>By assuming we will use email only (electronic circular)</a:t>
            </a:r>
          </a:p>
          <a:p>
            <a:pPr marL="800100" lvl="1" indent="-342900">
              <a:buFont typeface="+mj-lt"/>
              <a:buAutoNum type="arabicParenR"/>
            </a:pPr>
            <a:r>
              <a:rPr lang="en-US" dirty="0"/>
              <a:t>By assuming we will use direct mail only (paper circular)</a:t>
            </a:r>
          </a:p>
          <a:p>
            <a:r>
              <a:rPr lang="en-US" dirty="0"/>
              <a:t>Essentially, we need to justify using direct mail or email as our contact channel.</a:t>
            </a:r>
          </a:p>
          <a:p>
            <a:endParaRPr lang="en-US" dirty="0"/>
          </a:p>
          <a:p>
            <a:endParaRPr lang="en-US" dirty="0"/>
          </a:p>
        </p:txBody>
      </p:sp>
      <p:sp>
        <p:nvSpPr>
          <p:cNvPr id="4" name="Slide Number Placeholder 3">
            <a:extLst>
              <a:ext uri="{FF2B5EF4-FFF2-40B4-BE49-F238E27FC236}">
                <a16:creationId xmlns:a16="http://schemas.microsoft.com/office/drawing/2014/main" id="{0346259D-71BB-4E55-AD48-F102900ECD47}"/>
              </a:ext>
            </a:extLst>
          </p:cNvPr>
          <p:cNvSpPr>
            <a:spLocks noGrp="1"/>
          </p:cNvSpPr>
          <p:nvPr>
            <p:ph type="sldNum" sz="quarter" idx="12"/>
          </p:nvPr>
        </p:nvSpPr>
        <p:spPr/>
        <p:txBody>
          <a:bodyPr/>
          <a:lstStyle/>
          <a:p>
            <a:fld id="{2C761EB0-764A-459A-8C27-C7ED2841F1FC}" type="slidenum">
              <a:rPr lang="en-US" smtClean="0"/>
              <a:t>4</a:t>
            </a:fld>
            <a:endParaRPr lang="en-US"/>
          </a:p>
        </p:txBody>
      </p:sp>
      <p:pic>
        <p:nvPicPr>
          <p:cNvPr id="6" name="Picture 5">
            <a:extLst>
              <a:ext uri="{FF2B5EF4-FFF2-40B4-BE49-F238E27FC236}">
                <a16:creationId xmlns:a16="http://schemas.microsoft.com/office/drawing/2014/main" id="{4E8E3692-3EA3-4BC9-A4E6-D69C7DD42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464" y="1439145"/>
            <a:ext cx="2125520" cy="4463592"/>
          </a:xfrm>
          <a:prstGeom prst="rect">
            <a:avLst/>
          </a:prstGeom>
        </p:spPr>
      </p:pic>
    </p:spTree>
    <p:extLst>
      <p:ext uri="{BB962C8B-B14F-4D97-AF65-F5344CB8AC3E}">
        <p14:creationId xmlns:p14="http://schemas.microsoft.com/office/powerpoint/2010/main" val="105898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3E44-9521-4A62-8DC3-F5F0CDABE3BB}"/>
              </a:ext>
            </a:extLst>
          </p:cNvPr>
          <p:cNvSpPr>
            <a:spLocks noGrp="1"/>
          </p:cNvSpPr>
          <p:nvPr>
            <p:ph type="title"/>
          </p:nvPr>
        </p:nvSpPr>
        <p:spPr/>
        <p:txBody>
          <a:bodyPr/>
          <a:lstStyle/>
          <a:p>
            <a:r>
              <a:rPr lang="en-US" dirty="0"/>
              <a:t>Structuring the analytical data set</a:t>
            </a:r>
          </a:p>
        </p:txBody>
      </p:sp>
      <p:sp>
        <p:nvSpPr>
          <p:cNvPr id="3" name="Content Placeholder 2">
            <a:extLst>
              <a:ext uri="{FF2B5EF4-FFF2-40B4-BE49-F238E27FC236}">
                <a16:creationId xmlns:a16="http://schemas.microsoft.com/office/drawing/2014/main" id="{8A0A20FB-4FFA-4BAF-B48B-1D277EA7DFF6}"/>
              </a:ext>
            </a:extLst>
          </p:cNvPr>
          <p:cNvSpPr>
            <a:spLocks noGrp="1"/>
          </p:cNvSpPr>
          <p:nvPr>
            <p:ph idx="1"/>
          </p:nvPr>
        </p:nvSpPr>
        <p:spPr>
          <a:xfrm>
            <a:off x="259237" y="1080076"/>
            <a:ext cx="8653805" cy="5499833"/>
          </a:xfrm>
        </p:spPr>
        <p:txBody>
          <a:bodyPr>
            <a:normAutofit lnSpcReduction="10000"/>
          </a:bodyPr>
          <a:lstStyle/>
          <a:p>
            <a:r>
              <a:rPr lang="en-US" dirty="0"/>
              <a:t>Suppose that as our starting point, we are given the following data for all loyalty program customers: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Based on past experience, we already suspect that we will not be permitted to contact customers with special restrictions (</a:t>
            </a:r>
            <a:r>
              <a:rPr lang="en-US" dirty="0" err="1"/>
              <a:t>special_restrictions</a:t>
            </a:r>
            <a:r>
              <a:rPr lang="en-US" dirty="0"/>
              <a:t>=1), or premier customers (</a:t>
            </a:r>
            <a:r>
              <a:rPr lang="en-US" dirty="0" err="1"/>
              <a:t>premier_customer</a:t>
            </a:r>
            <a:r>
              <a:rPr lang="en-US" dirty="0"/>
              <a:t>=1), regardless of whether we use direct mail or email. When we run our first waterfall for either the direct mail or email channels, we will apply those exclusions.</a:t>
            </a:r>
          </a:p>
          <a:p>
            <a:r>
              <a:rPr lang="en-US" dirty="0"/>
              <a:t>Exclusions depend on a variety of factors, including legal requirements, channel-specific factors, and business objectives. Consider our "homeowner" variable. </a:t>
            </a:r>
          </a:p>
          <a:p>
            <a:pPr lvl="1"/>
            <a:r>
              <a:rPr lang="en-US" dirty="0"/>
              <a:t>If you wanted to sell homeowners insurance, you would likely exclude everyone who </a:t>
            </a:r>
            <a:r>
              <a:rPr lang="en-US" i="1" dirty="0"/>
              <a:t>was not</a:t>
            </a:r>
            <a:r>
              <a:rPr lang="en-US" dirty="0"/>
              <a:t> a homeowner. </a:t>
            </a:r>
          </a:p>
          <a:p>
            <a:pPr lvl="1"/>
            <a:r>
              <a:rPr lang="en-US" dirty="0"/>
              <a:t>However, if you wanted to sell renters insurance, you would likely exclude everyone who </a:t>
            </a:r>
            <a:r>
              <a:rPr lang="en-US" i="1" dirty="0"/>
              <a:t>was</a:t>
            </a:r>
            <a:r>
              <a:rPr lang="en-US" dirty="0"/>
              <a:t> a homeowner.</a:t>
            </a:r>
          </a:p>
          <a:p>
            <a:r>
              <a:rPr lang="en-US" dirty="0"/>
              <a:t>Note that there are people who are neither homeowners nor renters, but homeowner=0 would be strongly correlated with renters, especially with customers in their mid-twenties or above. Also note that one can be a renter of their primary residence, and still be the owner of a home.</a:t>
            </a:r>
          </a:p>
        </p:txBody>
      </p:sp>
      <p:sp>
        <p:nvSpPr>
          <p:cNvPr id="4" name="Slide Number Placeholder 3">
            <a:extLst>
              <a:ext uri="{FF2B5EF4-FFF2-40B4-BE49-F238E27FC236}">
                <a16:creationId xmlns:a16="http://schemas.microsoft.com/office/drawing/2014/main" id="{F72550E9-7385-4D83-823D-1BDAFF867D35}"/>
              </a:ext>
            </a:extLst>
          </p:cNvPr>
          <p:cNvSpPr>
            <a:spLocks noGrp="1"/>
          </p:cNvSpPr>
          <p:nvPr>
            <p:ph type="sldNum" sz="quarter" idx="12"/>
          </p:nvPr>
        </p:nvSpPr>
        <p:spPr/>
        <p:txBody>
          <a:bodyPr/>
          <a:lstStyle/>
          <a:p>
            <a:fld id="{2C761EB0-764A-459A-8C27-C7ED2841F1FC}" type="slidenum">
              <a:rPr lang="en-US" smtClean="0"/>
              <a:t>5</a:t>
            </a:fld>
            <a:endParaRPr lang="en-US"/>
          </a:p>
        </p:txBody>
      </p:sp>
      <p:graphicFrame>
        <p:nvGraphicFramePr>
          <p:cNvPr id="7" name="Table 6">
            <a:extLst>
              <a:ext uri="{FF2B5EF4-FFF2-40B4-BE49-F238E27FC236}">
                <a16:creationId xmlns:a16="http://schemas.microsoft.com/office/drawing/2014/main" id="{5F8FC139-8946-4A01-877A-B86D3A852A97}"/>
              </a:ext>
            </a:extLst>
          </p:cNvPr>
          <p:cNvGraphicFramePr>
            <a:graphicFrameLocks noGrp="1"/>
          </p:cNvGraphicFramePr>
          <p:nvPr>
            <p:extLst>
              <p:ext uri="{D42A27DB-BD31-4B8C-83A1-F6EECF244321}">
                <p14:modId xmlns:p14="http://schemas.microsoft.com/office/powerpoint/2010/main" val="4065391312"/>
              </p:ext>
            </p:extLst>
          </p:nvPr>
        </p:nvGraphicFramePr>
        <p:xfrm>
          <a:off x="829559" y="1416703"/>
          <a:ext cx="7621571" cy="2560320"/>
        </p:xfrm>
        <a:graphic>
          <a:graphicData uri="http://schemas.openxmlformats.org/drawingml/2006/table">
            <a:tbl>
              <a:tblPr firstRow="1" firstCol="1" bandRow="1">
                <a:tableStyleId>{5C22544A-7EE6-4342-B048-85BDC9FD1C3A}</a:tableStyleId>
              </a:tblPr>
              <a:tblGrid>
                <a:gridCol w="1536541">
                  <a:extLst>
                    <a:ext uri="{9D8B030D-6E8A-4147-A177-3AD203B41FA5}">
                      <a16:colId xmlns:a16="http://schemas.microsoft.com/office/drawing/2014/main" val="1243185026"/>
                    </a:ext>
                  </a:extLst>
                </a:gridCol>
                <a:gridCol w="6085030">
                  <a:extLst>
                    <a:ext uri="{9D8B030D-6E8A-4147-A177-3AD203B41FA5}">
                      <a16:colId xmlns:a16="http://schemas.microsoft.com/office/drawing/2014/main" val="1848758533"/>
                    </a:ext>
                  </a:extLst>
                </a:gridCol>
              </a:tblGrid>
              <a:tr h="0">
                <a:tc>
                  <a:txBody>
                    <a:bodyPr/>
                    <a:lstStyle/>
                    <a:p>
                      <a:pPr marL="0" marR="0">
                        <a:spcBef>
                          <a:spcPts val="0"/>
                        </a:spcBef>
                        <a:spcAft>
                          <a:spcPts val="0"/>
                        </a:spcAft>
                      </a:pPr>
                      <a:r>
                        <a:rPr lang="en-US" sz="1050" dirty="0">
                          <a:effectLst/>
                        </a:rPr>
                        <a:t>Variable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rPr>
                        <a:t>Definition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1384290"/>
                  </a:ext>
                </a:extLst>
              </a:tr>
              <a:tr h="0">
                <a:tc>
                  <a:txBody>
                    <a:bodyPr/>
                    <a:lstStyle/>
                    <a:p>
                      <a:pPr marL="0" marR="0">
                        <a:spcBef>
                          <a:spcPts val="0"/>
                        </a:spcBef>
                        <a:spcAft>
                          <a:spcPts val="0"/>
                        </a:spcAft>
                      </a:pPr>
                      <a:r>
                        <a:rPr lang="en-US" sz="1050">
                          <a:effectLst/>
                        </a:rPr>
                        <a:t>customer_id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a:effectLst/>
                        </a:rPr>
                        <a:t>A unique customer identifier.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1444151"/>
                  </a:ext>
                </a:extLst>
              </a:tr>
              <a:tr h="0">
                <a:tc>
                  <a:txBody>
                    <a:bodyPr/>
                    <a:lstStyle/>
                    <a:p>
                      <a:pPr marL="0" marR="0">
                        <a:spcBef>
                          <a:spcPts val="0"/>
                        </a:spcBef>
                        <a:spcAft>
                          <a:spcPts val="0"/>
                        </a:spcAft>
                      </a:pPr>
                      <a:r>
                        <a:rPr lang="en-US" sz="1050">
                          <a:effectLst/>
                        </a:rPr>
                        <a:t>sales_region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rPr>
                        <a:t>The sales region (A, B, or C) in which the customer resides.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4115493"/>
                  </a:ext>
                </a:extLst>
              </a:tr>
              <a:tr h="0">
                <a:tc>
                  <a:txBody>
                    <a:bodyPr/>
                    <a:lstStyle/>
                    <a:p>
                      <a:pPr marL="0" marR="0">
                        <a:spcBef>
                          <a:spcPts val="0"/>
                        </a:spcBef>
                        <a:spcAft>
                          <a:spcPts val="0"/>
                        </a:spcAft>
                      </a:pPr>
                      <a:r>
                        <a:rPr lang="en-US" sz="1050">
                          <a:effectLst/>
                        </a:rPr>
                        <a:t>email_provided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a:effectLst/>
                        </a:rPr>
                        <a:t>If the customer provided an email address, then 1, otherwise 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0535601"/>
                  </a:ext>
                </a:extLst>
              </a:tr>
              <a:tr h="0">
                <a:tc>
                  <a:txBody>
                    <a:bodyPr/>
                    <a:lstStyle/>
                    <a:p>
                      <a:pPr marL="0" marR="0">
                        <a:spcBef>
                          <a:spcPts val="0"/>
                        </a:spcBef>
                        <a:spcAft>
                          <a:spcPts val="0"/>
                        </a:spcAft>
                      </a:pPr>
                      <a:r>
                        <a:rPr lang="en-US" sz="1050">
                          <a:effectLst/>
                        </a:rPr>
                        <a:t>homeowner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a:effectLst/>
                        </a:rPr>
                        <a:t>If the customer owns their primary residence, then 1, otherwise 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2301793"/>
                  </a:ext>
                </a:extLst>
              </a:tr>
              <a:tr h="0">
                <a:tc>
                  <a:txBody>
                    <a:bodyPr/>
                    <a:lstStyle/>
                    <a:p>
                      <a:pPr marL="0" marR="0">
                        <a:spcBef>
                          <a:spcPts val="0"/>
                        </a:spcBef>
                        <a:spcAft>
                          <a:spcPts val="0"/>
                        </a:spcAft>
                      </a:pPr>
                      <a:r>
                        <a:rPr lang="en-US" sz="1050">
                          <a:effectLst/>
                        </a:rPr>
                        <a:t>special_restrictions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a:effectLst/>
                        </a:rPr>
                        <a:t>These customers were flagged with a 1 to indicate that additional marketing to them is unlikely to be beneficial, and is thus discouraged (e.g., too many complaints, too many returns).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8466877"/>
                  </a:ext>
                </a:extLst>
              </a:tr>
              <a:tr h="0">
                <a:tc>
                  <a:txBody>
                    <a:bodyPr/>
                    <a:lstStyle/>
                    <a:p>
                      <a:pPr marL="0" marR="0">
                        <a:spcBef>
                          <a:spcPts val="0"/>
                        </a:spcBef>
                        <a:spcAft>
                          <a:spcPts val="0"/>
                        </a:spcAft>
                      </a:pPr>
                      <a:r>
                        <a:rPr lang="en-US" sz="1050">
                          <a:effectLst/>
                        </a:rPr>
                        <a:t>premier_customer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rPr>
                        <a:t>These are our best customers, flagged with a 1, as determined by several metrics, not all of which are contained in this data set. As a segment, they are normally managed by a dedicated team, and are usually excluded from marketing efforts not originating from the management team of that segment.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7025552"/>
                  </a:ext>
                </a:extLst>
              </a:tr>
              <a:tr h="0">
                <a:tc>
                  <a:txBody>
                    <a:bodyPr/>
                    <a:lstStyle/>
                    <a:p>
                      <a:pPr marL="0" marR="0">
                        <a:spcBef>
                          <a:spcPts val="0"/>
                        </a:spcBef>
                        <a:spcAft>
                          <a:spcPts val="0"/>
                        </a:spcAft>
                      </a:pPr>
                      <a:r>
                        <a:rPr lang="en-US" sz="1050" dirty="0" err="1">
                          <a:effectLst/>
                        </a:rPr>
                        <a:t>credit_score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rPr>
                        <a:t>The range containing the customer FICO score. This data came from the team that manages our store credit card and they use it to exclude certain customers from certain credit card marketing promotions. However, credit score may not be applicable to our particular marketing plans. </a:t>
                      </a:r>
                      <a:r>
                        <a:rPr lang="en-US" sz="1050" b="1" i="1" dirty="0">
                          <a:effectLst/>
                        </a:rPr>
                        <a:t>We question whether affiliate sharing laws would even allow us to use this data.</a:t>
                      </a:r>
                      <a:endParaRPr lang="en-US"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6304030"/>
                  </a:ext>
                </a:extLst>
              </a:tr>
              <a:tr h="0">
                <a:tc>
                  <a:txBody>
                    <a:bodyPr/>
                    <a:lstStyle/>
                    <a:p>
                      <a:pPr marL="0" marR="0">
                        <a:spcBef>
                          <a:spcPts val="0"/>
                        </a:spcBef>
                        <a:spcAft>
                          <a:spcPts val="0"/>
                        </a:spcAft>
                      </a:pPr>
                      <a:r>
                        <a:rPr lang="en-US" sz="1050" dirty="0" err="1">
                          <a:effectLst/>
                        </a:rPr>
                        <a:t>household_income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rPr>
                        <a:t>The range containing household (not customer) income. This was either provided by the customer, or derived using demographic data, or modeled using variables not contained in this data set.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8020659"/>
                  </a:ext>
                </a:extLst>
              </a:tr>
            </a:tbl>
          </a:graphicData>
        </a:graphic>
      </p:graphicFrame>
    </p:spTree>
    <p:extLst>
      <p:ext uri="{BB962C8B-B14F-4D97-AF65-F5344CB8AC3E}">
        <p14:creationId xmlns:p14="http://schemas.microsoft.com/office/powerpoint/2010/main" val="328457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3E44-9521-4A62-8DC3-F5F0CDABE3BB}"/>
              </a:ext>
            </a:extLst>
          </p:cNvPr>
          <p:cNvSpPr>
            <a:spLocks noGrp="1"/>
          </p:cNvSpPr>
          <p:nvPr>
            <p:ph type="title"/>
          </p:nvPr>
        </p:nvSpPr>
        <p:spPr/>
        <p:txBody>
          <a:bodyPr/>
          <a:lstStyle/>
          <a:p>
            <a:r>
              <a:rPr lang="en-US" dirty="0"/>
              <a:t>Structuring the analytical data set (cont'd)</a:t>
            </a:r>
          </a:p>
        </p:txBody>
      </p:sp>
      <p:sp>
        <p:nvSpPr>
          <p:cNvPr id="3" name="Content Placeholder 2">
            <a:extLst>
              <a:ext uri="{FF2B5EF4-FFF2-40B4-BE49-F238E27FC236}">
                <a16:creationId xmlns:a16="http://schemas.microsoft.com/office/drawing/2014/main" id="{8A0A20FB-4FFA-4BAF-B48B-1D277EA7DFF6}"/>
              </a:ext>
            </a:extLst>
          </p:cNvPr>
          <p:cNvSpPr>
            <a:spLocks noGrp="1"/>
          </p:cNvSpPr>
          <p:nvPr>
            <p:ph idx="1"/>
          </p:nvPr>
        </p:nvSpPr>
        <p:spPr>
          <a:xfrm>
            <a:off x="628650" y="1080076"/>
            <a:ext cx="7886700" cy="5207602"/>
          </a:xfrm>
        </p:spPr>
        <p:txBody>
          <a:bodyPr>
            <a:normAutofit/>
          </a:bodyPr>
          <a:lstStyle/>
          <a:p>
            <a:r>
              <a:rPr lang="en-US" dirty="0"/>
              <a:t>This is a sample of the data set we were given: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72550E9-7385-4D83-823D-1BDAFF867D35}"/>
              </a:ext>
            </a:extLst>
          </p:cNvPr>
          <p:cNvSpPr>
            <a:spLocks noGrp="1"/>
          </p:cNvSpPr>
          <p:nvPr>
            <p:ph type="sldNum" sz="quarter" idx="12"/>
          </p:nvPr>
        </p:nvSpPr>
        <p:spPr/>
        <p:txBody>
          <a:bodyPr/>
          <a:lstStyle/>
          <a:p>
            <a:fld id="{2C761EB0-764A-459A-8C27-C7ED2841F1FC}" type="slidenum">
              <a:rPr lang="en-US" smtClean="0"/>
              <a:t>6</a:t>
            </a:fld>
            <a:endParaRPr lang="en-US"/>
          </a:p>
        </p:txBody>
      </p:sp>
      <p:pic>
        <p:nvPicPr>
          <p:cNvPr id="6" name="Picture 5">
            <a:extLst>
              <a:ext uri="{FF2B5EF4-FFF2-40B4-BE49-F238E27FC236}">
                <a16:creationId xmlns:a16="http://schemas.microsoft.com/office/drawing/2014/main" id="{C7862D06-D3F0-4AFF-A1C7-CF56891877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5094" y="1599495"/>
            <a:ext cx="5853811" cy="3062060"/>
          </a:xfrm>
          <a:prstGeom prst="rect">
            <a:avLst/>
          </a:prstGeom>
          <a:noFill/>
          <a:ln>
            <a:noFill/>
          </a:ln>
        </p:spPr>
      </p:pic>
    </p:spTree>
    <p:extLst>
      <p:ext uri="{BB962C8B-B14F-4D97-AF65-F5344CB8AC3E}">
        <p14:creationId xmlns:p14="http://schemas.microsoft.com/office/powerpoint/2010/main" val="37219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4E5A-C147-4C28-8EAD-114F432FC421}"/>
              </a:ext>
            </a:extLst>
          </p:cNvPr>
          <p:cNvSpPr>
            <a:spLocks noGrp="1"/>
          </p:cNvSpPr>
          <p:nvPr>
            <p:ph type="title"/>
          </p:nvPr>
        </p:nvSpPr>
        <p:spPr/>
        <p:txBody>
          <a:bodyPr/>
          <a:lstStyle/>
          <a:p>
            <a:r>
              <a:rPr lang="en-US" dirty="0"/>
              <a:t>Defining exclusion variables</a:t>
            </a:r>
          </a:p>
        </p:txBody>
      </p:sp>
      <p:sp>
        <p:nvSpPr>
          <p:cNvPr id="3" name="Content Placeholder 2">
            <a:extLst>
              <a:ext uri="{FF2B5EF4-FFF2-40B4-BE49-F238E27FC236}">
                <a16:creationId xmlns:a16="http://schemas.microsoft.com/office/drawing/2014/main" id="{8F644395-CAFF-4A73-91A5-CE2ACA46D8FC}"/>
              </a:ext>
            </a:extLst>
          </p:cNvPr>
          <p:cNvSpPr>
            <a:spLocks noGrp="1"/>
          </p:cNvSpPr>
          <p:nvPr>
            <p:ph idx="1"/>
          </p:nvPr>
        </p:nvSpPr>
        <p:spPr/>
        <p:txBody>
          <a:bodyPr/>
          <a:lstStyle/>
          <a:p>
            <a:r>
              <a:rPr lang="en-US" dirty="0"/>
              <a:t>Exclusion variables should be defined negatively, so that the variable for a particular exclusion is equal to one when the customer should be excluded, and zero otherwise. </a:t>
            </a:r>
          </a:p>
          <a:p>
            <a:r>
              <a:rPr lang="en-US" dirty="0"/>
              <a:t>For example, if you want to exclude people who are not homeowners, then don't exclude them using homeowner=0. Instead, define a variable </a:t>
            </a:r>
            <a:r>
              <a:rPr lang="en-US" dirty="0" err="1"/>
              <a:t>non_homeowner</a:t>
            </a:r>
            <a:r>
              <a:rPr lang="en-US" dirty="0"/>
              <a:t> so that:</a:t>
            </a:r>
          </a:p>
          <a:p>
            <a:pPr marL="0" indent="0">
              <a:buNone/>
            </a:pPr>
            <a:r>
              <a:rPr lang="en-US" dirty="0"/>
              <a:t>	</a:t>
            </a:r>
            <a:r>
              <a:rPr lang="en-US" b="1" dirty="0">
                <a:latin typeface="Courier New" panose="02070309020205020404" pitchFamily="49" charset="0"/>
                <a:cs typeface="Courier New" panose="02070309020205020404" pitchFamily="49" charset="0"/>
              </a:rPr>
              <a:t>if homeowner=0 then </a:t>
            </a:r>
            <a:r>
              <a:rPr lang="en-US" b="1" dirty="0" err="1">
                <a:latin typeface="Courier New" panose="02070309020205020404" pitchFamily="49" charset="0"/>
                <a:cs typeface="Courier New" panose="02070309020205020404" pitchFamily="49" charset="0"/>
              </a:rPr>
              <a:t>non_homeowner</a:t>
            </a:r>
            <a:r>
              <a:rPr lang="en-US" b="1" dirty="0">
                <a:latin typeface="Courier New" panose="02070309020205020404" pitchFamily="49" charset="0"/>
                <a:cs typeface="Courier New" panose="02070309020205020404" pitchFamily="49" charset="0"/>
              </a:rPr>
              <a:t>=1; else </a:t>
            </a:r>
            <a:r>
              <a:rPr lang="en-US" b="1" dirty="0" err="1">
                <a:latin typeface="Courier New" panose="02070309020205020404" pitchFamily="49" charset="0"/>
                <a:cs typeface="Courier New" panose="02070309020205020404" pitchFamily="49" charset="0"/>
              </a:rPr>
              <a:t>non_homeowner</a:t>
            </a:r>
            <a:r>
              <a:rPr lang="en-US" b="1" dirty="0">
                <a:latin typeface="Courier New" panose="02070309020205020404" pitchFamily="49" charset="0"/>
                <a:cs typeface="Courier New" panose="02070309020205020404" pitchFamily="49" charset="0"/>
              </a:rPr>
              <a:t>=0;</a:t>
            </a:r>
          </a:p>
          <a:p>
            <a:pPr marL="0" indent="0">
              <a:buNone/>
            </a:pPr>
            <a:r>
              <a:rPr lang="en-US" dirty="0"/>
              <a:t>      and then exclude a customer with </a:t>
            </a:r>
            <a:r>
              <a:rPr lang="en-US" dirty="0" err="1"/>
              <a:t>non_homeowner</a:t>
            </a:r>
            <a:r>
              <a:rPr lang="en-US" dirty="0"/>
              <a:t>=1</a:t>
            </a:r>
          </a:p>
          <a:p>
            <a:r>
              <a:rPr lang="en-US" dirty="0"/>
              <a:t>This will make your coding consistent and allows quick summation of the number of customers affected by one or more exclusions. </a:t>
            </a:r>
          </a:p>
          <a:p>
            <a:r>
              <a:rPr lang="en-US" dirty="0"/>
              <a:t>Even though we're not entirely certain which exclusions we will apply, we can create possible exclusion variables for them with this code:</a:t>
            </a:r>
          </a:p>
          <a:p>
            <a:endParaRPr lang="en-US" dirty="0"/>
          </a:p>
        </p:txBody>
      </p:sp>
      <p:sp>
        <p:nvSpPr>
          <p:cNvPr id="4" name="Slide Number Placeholder 3">
            <a:extLst>
              <a:ext uri="{FF2B5EF4-FFF2-40B4-BE49-F238E27FC236}">
                <a16:creationId xmlns:a16="http://schemas.microsoft.com/office/drawing/2014/main" id="{2B9C3454-04D4-4F4A-AAD2-E4D344925F99}"/>
              </a:ext>
            </a:extLst>
          </p:cNvPr>
          <p:cNvSpPr>
            <a:spLocks noGrp="1"/>
          </p:cNvSpPr>
          <p:nvPr>
            <p:ph type="sldNum" sz="quarter" idx="12"/>
          </p:nvPr>
        </p:nvSpPr>
        <p:spPr/>
        <p:txBody>
          <a:bodyPr/>
          <a:lstStyle/>
          <a:p>
            <a:fld id="{2C761EB0-764A-459A-8C27-C7ED2841F1FC}" type="slidenum">
              <a:rPr lang="en-US" smtClean="0"/>
              <a:pPr/>
              <a:t>7</a:t>
            </a:fld>
            <a:endParaRPr lang="en-US"/>
          </a:p>
        </p:txBody>
      </p:sp>
      <p:sp>
        <p:nvSpPr>
          <p:cNvPr id="5" name="TextBox 4">
            <a:extLst>
              <a:ext uri="{FF2B5EF4-FFF2-40B4-BE49-F238E27FC236}">
                <a16:creationId xmlns:a16="http://schemas.microsoft.com/office/drawing/2014/main" id="{C2FE8BBA-F988-42C8-BADE-5941B096BF42}"/>
              </a:ext>
            </a:extLst>
          </p:cNvPr>
          <p:cNvSpPr txBox="1"/>
          <p:nvPr/>
        </p:nvSpPr>
        <p:spPr>
          <a:xfrm>
            <a:off x="628650" y="3851334"/>
            <a:ext cx="4388176" cy="2446824"/>
          </a:xfrm>
          <a:prstGeom prst="rect">
            <a:avLst/>
          </a:prstGeom>
          <a:noFill/>
          <a:ln w="12700">
            <a:solidFill>
              <a:schemeClr val="tx1"/>
            </a:solidFill>
          </a:ln>
        </p:spPr>
        <p:txBody>
          <a:bodyPr wrap="square" rtlCol="0">
            <a:spAutoFit/>
          </a:bodyPr>
          <a:lstStyle/>
          <a:p>
            <a:r>
              <a:rPr lang="en-US" sz="900" b="1" dirty="0">
                <a:latin typeface="Courier New" panose="02070309020205020404" pitchFamily="49" charset="0"/>
                <a:cs typeface="Courier New" panose="02070309020205020404" pitchFamily="49" charset="0"/>
              </a:rPr>
              <a:t>/* Define exclusion variables as needed */</a:t>
            </a:r>
          </a:p>
          <a:p>
            <a:endParaRPr lang="en-US" sz="900" b="1" dirty="0">
              <a:latin typeface="Courier New" panose="02070309020205020404" pitchFamily="49" charset="0"/>
              <a:cs typeface="Courier New" panose="02070309020205020404" pitchFamily="49" charset="0"/>
            </a:endParaRPr>
          </a:p>
          <a:p>
            <a:r>
              <a:rPr lang="en-US" sz="900" b="1" dirty="0">
                <a:latin typeface="Courier New" panose="02070309020205020404" pitchFamily="49" charset="0"/>
                <a:cs typeface="Courier New" panose="02070309020205020404" pitchFamily="49" charset="0"/>
              </a:rPr>
              <a:t>data </a:t>
            </a:r>
            <a:r>
              <a:rPr lang="en-US" sz="900" b="1" dirty="0" err="1">
                <a:latin typeface="Courier New" panose="02070309020205020404" pitchFamily="49" charset="0"/>
                <a:cs typeface="Courier New" panose="02070309020205020404" pitchFamily="49" charset="0"/>
              </a:rPr>
              <a:t>s.customer_file_mod</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set </a:t>
            </a:r>
            <a:r>
              <a:rPr lang="en-US" sz="900" b="1" dirty="0" err="1">
                <a:latin typeface="Courier New" panose="02070309020205020404" pitchFamily="49" charset="0"/>
                <a:cs typeface="Courier New" panose="02070309020205020404" pitchFamily="49" charset="0"/>
              </a:rPr>
              <a:t>s.customer_file</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if homeowner=0 then </a:t>
            </a:r>
            <a:r>
              <a:rPr lang="en-US" sz="900" b="1" dirty="0" err="1">
                <a:latin typeface="Courier New" panose="02070309020205020404" pitchFamily="49" charset="0"/>
                <a:cs typeface="Courier New" panose="02070309020205020404" pitchFamily="49" charset="0"/>
              </a:rPr>
              <a:t>non_homeowner</a:t>
            </a:r>
            <a:r>
              <a:rPr lang="en-US" sz="900" b="1" dirty="0">
                <a:latin typeface="Courier New" panose="02070309020205020404" pitchFamily="49" charset="0"/>
                <a:cs typeface="Courier New" panose="02070309020205020404" pitchFamily="49" charset="0"/>
              </a:rPr>
              <a:t>=1;</a:t>
            </a:r>
          </a:p>
          <a:p>
            <a:r>
              <a:rPr lang="en-US" sz="900" b="1" dirty="0">
                <a:latin typeface="Courier New" panose="02070309020205020404" pitchFamily="49" charset="0"/>
                <a:cs typeface="Courier New" panose="02070309020205020404" pitchFamily="49" charset="0"/>
              </a:rPr>
              <a:t>    else </a:t>
            </a:r>
            <a:r>
              <a:rPr lang="en-US" sz="900" b="1" dirty="0" err="1">
                <a:latin typeface="Courier New" panose="02070309020205020404" pitchFamily="49" charset="0"/>
                <a:cs typeface="Courier New" panose="02070309020205020404" pitchFamily="49" charset="0"/>
              </a:rPr>
              <a:t>non_homeowner</a:t>
            </a:r>
            <a:r>
              <a:rPr lang="en-US" sz="900" b="1" dirty="0">
                <a:latin typeface="Courier New" panose="02070309020205020404" pitchFamily="49" charset="0"/>
                <a:cs typeface="Courier New" panose="02070309020205020404" pitchFamily="49" charset="0"/>
              </a:rPr>
              <a:t>=0;</a:t>
            </a:r>
          </a:p>
          <a:p>
            <a:r>
              <a:rPr lang="en-US" sz="900" b="1" dirty="0">
                <a:solidFill>
                  <a:srgbClr val="FF0000"/>
                </a:solidFill>
                <a:latin typeface="Courier New" panose="02070309020205020404" pitchFamily="49" charset="0"/>
                <a:cs typeface="Courier New" panose="02070309020205020404" pitchFamily="49" charset="0"/>
              </a:rPr>
              <a:t>  if </a:t>
            </a:r>
            <a:r>
              <a:rPr lang="en-US" sz="900" b="1" dirty="0" err="1">
                <a:solidFill>
                  <a:srgbClr val="FF0000"/>
                </a:solidFill>
                <a:latin typeface="Courier New" panose="02070309020205020404" pitchFamily="49" charset="0"/>
                <a:cs typeface="Courier New" panose="02070309020205020404" pitchFamily="49" charset="0"/>
              </a:rPr>
              <a:t>email_provided</a:t>
            </a:r>
            <a:r>
              <a:rPr lang="en-US" sz="900" b="1" dirty="0">
                <a:solidFill>
                  <a:srgbClr val="FF0000"/>
                </a:solidFill>
                <a:latin typeface="Courier New" panose="02070309020205020404" pitchFamily="49" charset="0"/>
                <a:cs typeface="Courier New" panose="02070309020205020404" pitchFamily="49" charset="0"/>
              </a:rPr>
              <a:t>=0 then </a:t>
            </a:r>
            <a:r>
              <a:rPr lang="en-US" sz="900" b="1" dirty="0" err="1">
                <a:solidFill>
                  <a:srgbClr val="FF0000"/>
                </a:solidFill>
                <a:latin typeface="Courier New" panose="02070309020205020404" pitchFamily="49" charset="0"/>
                <a:cs typeface="Courier New" panose="02070309020205020404" pitchFamily="49" charset="0"/>
              </a:rPr>
              <a:t>email_not_provided</a:t>
            </a:r>
            <a:r>
              <a:rPr lang="en-US" sz="900" b="1" dirty="0">
                <a:solidFill>
                  <a:srgbClr val="FF0000"/>
                </a:solidFill>
                <a:latin typeface="Courier New" panose="02070309020205020404" pitchFamily="49" charset="0"/>
                <a:cs typeface="Courier New" panose="02070309020205020404" pitchFamily="49" charset="0"/>
              </a:rPr>
              <a:t>=1;</a:t>
            </a:r>
          </a:p>
          <a:p>
            <a:r>
              <a:rPr lang="en-US" sz="900" b="1" dirty="0">
                <a:solidFill>
                  <a:srgbClr val="FF0000"/>
                </a:solidFill>
                <a:latin typeface="Courier New" panose="02070309020205020404" pitchFamily="49" charset="0"/>
                <a:cs typeface="Courier New" panose="02070309020205020404" pitchFamily="49" charset="0"/>
              </a:rPr>
              <a:t>    else </a:t>
            </a:r>
            <a:r>
              <a:rPr lang="en-US" sz="900" b="1" dirty="0" err="1">
                <a:solidFill>
                  <a:srgbClr val="FF0000"/>
                </a:solidFill>
                <a:latin typeface="Courier New" panose="02070309020205020404" pitchFamily="49" charset="0"/>
                <a:cs typeface="Courier New" panose="02070309020205020404" pitchFamily="49" charset="0"/>
              </a:rPr>
              <a:t>email_not_provided</a:t>
            </a:r>
            <a:r>
              <a:rPr lang="en-US" sz="900" b="1" dirty="0">
                <a:solidFill>
                  <a:srgbClr val="FF0000"/>
                </a:solidFill>
                <a:latin typeface="Courier New" panose="02070309020205020404" pitchFamily="49" charset="0"/>
                <a:cs typeface="Courier New" panose="02070309020205020404" pitchFamily="49" charset="0"/>
              </a:rPr>
              <a:t>=0;</a:t>
            </a:r>
          </a:p>
          <a:p>
            <a:r>
              <a:rPr lang="en-US" sz="900" b="1" dirty="0">
                <a:latin typeface="Courier New" panose="02070309020205020404" pitchFamily="49" charset="0"/>
                <a:cs typeface="Courier New" panose="02070309020205020404" pitchFamily="49" charset="0"/>
              </a:rPr>
              <a:t>  length credit1 $ 1;</a:t>
            </a:r>
          </a:p>
          <a:p>
            <a:r>
              <a:rPr lang="en-US" sz="900" b="1" dirty="0">
                <a:latin typeface="Courier New" panose="02070309020205020404" pitchFamily="49" charset="0"/>
                <a:cs typeface="Courier New" panose="02070309020205020404" pitchFamily="49" charset="0"/>
              </a:rPr>
              <a:t>  length income1 $ 1;</a:t>
            </a:r>
          </a:p>
          <a:p>
            <a:r>
              <a:rPr lang="en-US" sz="900" b="1" dirty="0">
                <a:latin typeface="Courier New" panose="02070309020205020404" pitchFamily="49" charset="0"/>
                <a:cs typeface="Courier New" panose="02070309020205020404" pitchFamily="49" charset="0"/>
              </a:rPr>
              <a:t>  credit1=</a:t>
            </a:r>
            <a:r>
              <a:rPr lang="en-US" sz="900" b="1" dirty="0" err="1">
                <a:latin typeface="Courier New" panose="02070309020205020404" pitchFamily="49" charset="0"/>
                <a:cs typeface="Courier New" panose="02070309020205020404" pitchFamily="49" charset="0"/>
              </a:rPr>
              <a:t>substr</a:t>
            </a:r>
            <a:r>
              <a:rPr lang="en-US" sz="900" b="1" dirty="0">
                <a:latin typeface="Courier New" panose="02070309020205020404" pitchFamily="49" charset="0"/>
                <a:cs typeface="Courier New" panose="02070309020205020404" pitchFamily="49" charset="0"/>
              </a:rPr>
              <a:t>(credit_score,1,1);</a:t>
            </a:r>
          </a:p>
          <a:p>
            <a:r>
              <a:rPr lang="en-US" sz="900" b="1" dirty="0">
                <a:latin typeface="Courier New" panose="02070309020205020404" pitchFamily="49" charset="0"/>
                <a:cs typeface="Courier New" panose="02070309020205020404" pitchFamily="49" charset="0"/>
              </a:rPr>
              <a:t>  if credit1='A' or credit1='B' then </a:t>
            </a:r>
            <a:r>
              <a:rPr lang="en-US" sz="900" b="1" dirty="0" err="1">
                <a:latin typeface="Courier New" panose="02070309020205020404" pitchFamily="49" charset="0"/>
                <a:cs typeface="Courier New" panose="02070309020205020404" pitchFamily="49" charset="0"/>
              </a:rPr>
              <a:t>credit_score_exclude</a:t>
            </a:r>
            <a:r>
              <a:rPr lang="en-US" sz="900" b="1" dirty="0">
                <a:latin typeface="Courier New" panose="02070309020205020404" pitchFamily="49" charset="0"/>
                <a:cs typeface="Courier New" panose="02070309020205020404" pitchFamily="49" charset="0"/>
              </a:rPr>
              <a:t>=1;</a:t>
            </a:r>
          </a:p>
          <a:p>
            <a:r>
              <a:rPr lang="en-US" sz="900" b="1" dirty="0">
                <a:latin typeface="Courier New" panose="02070309020205020404" pitchFamily="49" charset="0"/>
                <a:cs typeface="Courier New" panose="02070309020205020404" pitchFamily="49" charset="0"/>
              </a:rPr>
              <a:t>    else </a:t>
            </a:r>
            <a:r>
              <a:rPr lang="en-US" sz="900" b="1" dirty="0" err="1">
                <a:latin typeface="Courier New" panose="02070309020205020404" pitchFamily="49" charset="0"/>
                <a:cs typeface="Courier New" panose="02070309020205020404" pitchFamily="49" charset="0"/>
              </a:rPr>
              <a:t>credit_score_exclude</a:t>
            </a:r>
            <a:r>
              <a:rPr lang="en-US" sz="900" b="1" dirty="0">
                <a:latin typeface="Courier New" panose="02070309020205020404" pitchFamily="49" charset="0"/>
                <a:cs typeface="Courier New" panose="02070309020205020404" pitchFamily="49" charset="0"/>
              </a:rPr>
              <a:t>=0;</a:t>
            </a:r>
          </a:p>
          <a:p>
            <a:r>
              <a:rPr lang="en-US" sz="900" b="1" dirty="0">
                <a:latin typeface="Courier New" panose="02070309020205020404" pitchFamily="49" charset="0"/>
                <a:cs typeface="Courier New" panose="02070309020205020404" pitchFamily="49" charset="0"/>
              </a:rPr>
              <a:t>  income1=</a:t>
            </a:r>
            <a:r>
              <a:rPr lang="en-US" sz="900" b="1" dirty="0" err="1">
                <a:latin typeface="Courier New" panose="02070309020205020404" pitchFamily="49" charset="0"/>
                <a:cs typeface="Courier New" panose="02070309020205020404" pitchFamily="49" charset="0"/>
              </a:rPr>
              <a:t>substr</a:t>
            </a:r>
            <a:r>
              <a:rPr lang="en-US" sz="900" b="1" dirty="0">
                <a:latin typeface="Courier New" panose="02070309020205020404" pitchFamily="49" charset="0"/>
                <a:cs typeface="Courier New" panose="02070309020205020404" pitchFamily="49" charset="0"/>
              </a:rPr>
              <a:t>(household_income,1,1);</a:t>
            </a:r>
          </a:p>
          <a:p>
            <a:r>
              <a:rPr lang="en-US" sz="900" b="1" dirty="0">
                <a:latin typeface="Courier New" panose="02070309020205020404" pitchFamily="49" charset="0"/>
                <a:cs typeface="Courier New" panose="02070309020205020404" pitchFamily="49" charset="0"/>
              </a:rPr>
              <a:t>  if income1='A' or income1='B' then </a:t>
            </a:r>
            <a:r>
              <a:rPr lang="en-US" sz="900" b="1" dirty="0" err="1">
                <a:latin typeface="Courier New" panose="02070309020205020404" pitchFamily="49" charset="0"/>
                <a:cs typeface="Courier New" panose="02070309020205020404" pitchFamily="49" charset="0"/>
              </a:rPr>
              <a:t>income_exclude</a:t>
            </a:r>
            <a:r>
              <a:rPr lang="en-US" sz="900" b="1" dirty="0">
                <a:latin typeface="Courier New" panose="02070309020205020404" pitchFamily="49" charset="0"/>
                <a:cs typeface="Courier New" panose="02070309020205020404" pitchFamily="49" charset="0"/>
              </a:rPr>
              <a:t>=1;</a:t>
            </a:r>
          </a:p>
          <a:p>
            <a:r>
              <a:rPr lang="en-US" sz="900" b="1" dirty="0">
                <a:latin typeface="Courier New" panose="02070309020205020404" pitchFamily="49" charset="0"/>
                <a:cs typeface="Courier New" panose="02070309020205020404" pitchFamily="49" charset="0"/>
              </a:rPr>
              <a:t>    else </a:t>
            </a:r>
            <a:r>
              <a:rPr lang="en-US" sz="900" b="1" dirty="0" err="1">
                <a:latin typeface="Courier New" panose="02070309020205020404" pitchFamily="49" charset="0"/>
                <a:cs typeface="Courier New" panose="02070309020205020404" pitchFamily="49" charset="0"/>
              </a:rPr>
              <a:t>income_exclude</a:t>
            </a:r>
            <a:r>
              <a:rPr lang="en-US" sz="900" b="1" dirty="0">
                <a:latin typeface="Courier New" panose="02070309020205020404" pitchFamily="49" charset="0"/>
                <a:cs typeface="Courier New" panose="02070309020205020404" pitchFamily="49" charset="0"/>
              </a:rPr>
              <a:t>=0;</a:t>
            </a:r>
          </a:p>
          <a:p>
            <a:r>
              <a:rPr lang="en-US" sz="900" b="1" dirty="0">
                <a:latin typeface="Courier New" panose="02070309020205020404" pitchFamily="49" charset="0"/>
                <a:cs typeface="Courier New" panose="02070309020205020404" pitchFamily="49" charset="0"/>
              </a:rPr>
              <a:t>run;</a:t>
            </a:r>
          </a:p>
        </p:txBody>
      </p:sp>
      <p:sp>
        <p:nvSpPr>
          <p:cNvPr id="6" name="TextBox 5">
            <a:extLst>
              <a:ext uri="{FF2B5EF4-FFF2-40B4-BE49-F238E27FC236}">
                <a16:creationId xmlns:a16="http://schemas.microsoft.com/office/drawing/2014/main" id="{61A2B6FE-277A-4E19-BF6A-33C13BEF3442}"/>
              </a:ext>
            </a:extLst>
          </p:cNvPr>
          <p:cNvSpPr txBox="1"/>
          <p:nvPr/>
        </p:nvSpPr>
        <p:spPr>
          <a:xfrm>
            <a:off x="5052768" y="3670214"/>
            <a:ext cx="3854630" cy="2769989"/>
          </a:xfrm>
          <a:prstGeom prst="rect">
            <a:avLst/>
          </a:prstGeom>
          <a:solidFill>
            <a:srgbClr val="EDF6FF"/>
          </a:solidFill>
          <a:ln w="12700">
            <a:solidFill>
              <a:schemeClr val="tx1"/>
            </a:solidFill>
          </a:ln>
        </p:spPr>
        <p:txBody>
          <a:bodyPr wrap="square" lIns="182880" tIns="91440" rIns="91440" bIns="91440" rtlCol="0">
            <a:spAutoFit/>
          </a:bodyPr>
          <a:lstStyle/>
          <a:p>
            <a:r>
              <a:rPr lang="en-US" sz="1400" b="1" i="1" dirty="0"/>
              <a:t>Why would you define possible exclusions before you've created your waterfall code? Because at this stage, you probably don't know for certain which exclusions will be used in your final waterfall, and it's generally easier to have all possible exclusions coded.</a:t>
            </a:r>
          </a:p>
          <a:p>
            <a:endParaRPr lang="en-US" sz="1400" b="1" i="1" dirty="0"/>
          </a:p>
          <a:p>
            <a:r>
              <a:rPr lang="en-US" sz="1400" b="1" i="1" dirty="0"/>
              <a:t>In some situations, you will develop one waterfall after another and have senior management review the results each time before a final decision is made as to which exclusions to apply.</a:t>
            </a:r>
          </a:p>
        </p:txBody>
      </p:sp>
    </p:spTree>
    <p:extLst>
      <p:ext uri="{BB962C8B-B14F-4D97-AF65-F5344CB8AC3E}">
        <p14:creationId xmlns:p14="http://schemas.microsoft.com/office/powerpoint/2010/main" val="294776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05E7-2572-425B-8986-E27ADEB90F67}"/>
              </a:ext>
            </a:extLst>
          </p:cNvPr>
          <p:cNvSpPr>
            <a:spLocks noGrp="1"/>
          </p:cNvSpPr>
          <p:nvPr>
            <p:ph type="title"/>
          </p:nvPr>
        </p:nvSpPr>
        <p:spPr/>
        <p:txBody>
          <a:bodyPr/>
          <a:lstStyle/>
          <a:p>
            <a:r>
              <a:rPr lang="en-US" dirty="0"/>
              <a:t>Creating the email waterfall code – applying the exclusion variables</a:t>
            </a:r>
          </a:p>
        </p:txBody>
      </p:sp>
      <p:sp>
        <p:nvSpPr>
          <p:cNvPr id="3" name="Content Placeholder 2">
            <a:extLst>
              <a:ext uri="{FF2B5EF4-FFF2-40B4-BE49-F238E27FC236}">
                <a16:creationId xmlns:a16="http://schemas.microsoft.com/office/drawing/2014/main" id="{7AF5DF95-4D9A-458C-84A7-8A04F6591301}"/>
              </a:ext>
            </a:extLst>
          </p:cNvPr>
          <p:cNvSpPr>
            <a:spLocks noGrp="1"/>
          </p:cNvSpPr>
          <p:nvPr>
            <p:ph idx="1"/>
          </p:nvPr>
        </p:nvSpPr>
        <p:spPr/>
        <p:txBody>
          <a:bodyPr>
            <a:normAutofit/>
          </a:bodyPr>
          <a:lstStyle/>
          <a:p>
            <a:r>
              <a:rPr lang="en-US" b="1" i="1" dirty="0"/>
              <a:t>Note: The data used are synthetically constructed. The exclusions used here are for illustrative purposes only and should not be construed as support for excluding customers from marketing campaigns due to their specific circumstances or characteristics.</a:t>
            </a:r>
            <a:endParaRPr lang="en-US" dirty="0"/>
          </a:p>
          <a:p>
            <a:r>
              <a:rPr lang="en-US" dirty="0"/>
              <a:t>The waterfall code will take the </a:t>
            </a:r>
            <a:r>
              <a:rPr lang="en-US" b="1" dirty="0" err="1">
                <a:latin typeface="Courier New" panose="02070309020205020404" pitchFamily="49" charset="0"/>
                <a:cs typeface="Courier New" panose="02070309020205020404" pitchFamily="49" charset="0"/>
              </a:rPr>
              <a:t>customer_file_mod</a:t>
            </a:r>
            <a:r>
              <a:rPr lang="en-US" dirty="0"/>
              <a:t> data set and classify customers on the basis of the exclusion affecting them, if any.</a:t>
            </a:r>
          </a:p>
          <a:p>
            <a:r>
              <a:rPr lang="en-US" dirty="0"/>
              <a:t>If desired, one could combine defining exclusion variables with applying those variables in a waterfall. They have not been combined in this presentation.</a:t>
            </a:r>
          </a:p>
          <a:p>
            <a:r>
              <a:rPr lang="en-US" dirty="0"/>
              <a:t>If our goal is to email customers, then we need to exclude customers that haven't given us their email address. The code for applying exclusions should create an order in which each exclusion is applied, and a description of each exclusion, like so:</a:t>
            </a:r>
          </a:p>
          <a:p>
            <a:endParaRPr lang="en-US" dirty="0"/>
          </a:p>
          <a:p>
            <a:endParaRPr lang="en-US" dirty="0"/>
          </a:p>
          <a:p>
            <a:endParaRPr lang="en-US" dirty="0"/>
          </a:p>
          <a:p>
            <a:r>
              <a:rPr lang="en-US" dirty="0"/>
              <a:t>Exclusion order matters - The order in which exclusions appear in your code will affect the number of customers listed as being excluded by that particular exclusion, even though the final number of waterfall survivors will be the same in either case.</a:t>
            </a:r>
          </a:p>
          <a:p>
            <a:r>
              <a:rPr lang="en-US" dirty="0"/>
              <a:t>For example, consider the following two waterfalls. </a:t>
            </a:r>
          </a:p>
          <a:p>
            <a:pPr lvl="1"/>
            <a:r>
              <a:rPr lang="en-US" dirty="0"/>
              <a:t>In waterfall 1, the email not provided exclusion is the first exclusion applied. </a:t>
            </a:r>
          </a:p>
          <a:p>
            <a:pPr lvl="1"/>
            <a:r>
              <a:rPr lang="en-US" dirty="0"/>
              <a:t>In waterfall 2, it is the last. First, we run the waterfalls:</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0E9BB57-41F2-4957-BD4F-6A3568E74D14}"/>
              </a:ext>
            </a:extLst>
          </p:cNvPr>
          <p:cNvSpPr>
            <a:spLocks noGrp="1"/>
          </p:cNvSpPr>
          <p:nvPr>
            <p:ph type="sldNum" sz="quarter" idx="12"/>
          </p:nvPr>
        </p:nvSpPr>
        <p:spPr/>
        <p:txBody>
          <a:bodyPr/>
          <a:lstStyle/>
          <a:p>
            <a:fld id="{2C761EB0-764A-459A-8C27-C7ED2841F1FC}" type="slidenum">
              <a:rPr lang="en-US" smtClean="0"/>
              <a:pPr/>
              <a:t>8</a:t>
            </a:fld>
            <a:endParaRPr lang="en-US"/>
          </a:p>
        </p:txBody>
      </p:sp>
      <p:sp>
        <p:nvSpPr>
          <p:cNvPr id="5" name="TextBox 4">
            <a:extLst>
              <a:ext uri="{FF2B5EF4-FFF2-40B4-BE49-F238E27FC236}">
                <a16:creationId xmlns:a16="http://schemas.microsoft.com/office/drawing/2014/main" id="{E51EB210-13DF-41A6-B461-453702B00CF9}"/>
              </a:ext>
            </a:extLst>
          </p:cNvPr>
          <p:cNvSpPr txBox="1"/>
          <p:nvPr/>
        </p:nvSpPr>
        <p:spPr>
          <a:xfrm>
            <a:off x="2811544" y="3600741"/>
            <a:ext cx="3520912" cy="646331"/>
          </a:xfrm>
          <a:prstGeom prst="rect">
            <a:avLst/>
          </a:prstGeom>
          <a:noFill/>
          <a:ln w="12700">
            <a:solidFill>
              <a:schemeClr val="tx1"/>
            </a:solidFill>
          </a:ln>
        </p:spPr>
        <p:txBody>
          <a:bodyPr wrap="square" rtlCol="0">
            <a:spAutoFit/>
          </a:bodyPr>
          <a:lstStyle/>
          <a:p>
            <a:r>
              <a:rPr lang="en-US" sz="900" b="1" dirty="0">
                <a:latin typeface="Courier New" panose="02070309020205020404" pitchFamily="49" charset="0"/>
                <a:cs typeface="Courier New" panose="02070309020205020404" pitchFamily="49" charset="0"/>
              </a:rPr>
              <a:t>if </a:t>
            </a:r>
            <a:r>
              <a:rPr lang="en-US" sz="900" b="1" dirty="0" err="1">
                <a:latin typeface="Courier New" panose="02070309020205020404" pitchFamily="49" charset="0"/>
                <a:cs typeface="Courier New" panose="02070309020205020404" pitchFamily="49" charset="0"/>
              </a:rPr>
              <a:t>email_not_provided</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=1;</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='email not provided';</a:t>
            </a:r>
          </a:p>
          <a:p>
            <a:r>
              <a:rPr lang="en-US" sz="900" b="1" dirty="0">
                <a:latin typeface="Courier New" panose="02070309020205020404" pitchFamily="49" charset="0"/>
                <a:cs typeface="Courier New" panose="02070309020205020404" pitchFamily="49" charset="0"/>
              </a:rPr>
              <a:t>  end;</a:t>
            </a:r>
          </a:p>
        </p:txBody>
      </p:sp>
    </p:spTree>
    <p:extLst>
      <p:ext uri="{BB962C8B-B14F-4D97-AF65-F5344CB8AC3E}">
        <p14:creationId xmlns:p14="http://schemas.microsoft.com/office/powerpoint/2010/main" val="24844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6924-CD6E-4EC2-924B-0356650E503F}"/>
              </a:ext>
            </a:extLst>
          </p:cNvPr>
          <p:cNvSpPr>
            <a:spLocks noGrp="1"/>
          </p:cNvSpPr>
          <p:nvPr>
            <p:ph type="title"/>
          </p:nvPr>
        </p:nvSpPr>
        <p:spPr/>
        <p:txBody>
          <a:bodyPr/>
          <a:lstStyle/>
          <a:p>
            <a:r>
              <a:rPr lang="en-US" dirty="0"/>
              <a:t>Exclusion order matters – a demonstration</a:t>
            </a:r>
          </a:p>
        </p:txBody>
      </p:sp>
      <p:sp>
        <p:nvSpPr>
          <p:cNvPr id="4" name="Slide Number Placeholder 3">
            <a:extLst>
              <a:ext uri="{FF2B5EF4-FFF2-40B4-BE49-F238E27FC236}">
                <a16:creationId xmlns:a16="http://schemas.microsoft.com/office/drawing/2014/main" id="{345FD0F8-45C5-476B-8E6F-6F1F17EF2CDD}"/>
              </a:ext>
            </a:extLst>
          </p:cNvPr>
          <p:cNvSpPr>
            <a:spLocks noGrp="1"/>
          </p:cNvSpPr>
          <p:nvPr>
            <p:ph type="sldNum" sz="quarter" idx="12"/>
          </p:nvPr>
        </p:nvSpPr>
        <p:spPr/>
        <p:txBody>
          <a:bodyPr/>
          <a:lstStyle/>
          <a:p>
            <a:fld id="{2C761EB0-764A-459A-8C27-C7ED2841F1FC}" type="slidenum">
              <a:rPr lang="en-US" smtClean="0"/>
              <a:pPr/>
              <a:t>9</a:t>
            </a:fld>
            <a:endParaRPr lang="en-US"/>
          </a:p>
        </p:txBody>
      </p:sp>
      <p:sp>
        <p:nvSpPr>
          <p:cNvPr id="6" name="TextBox 5">
            <a:extLst>
              <a:ext uri="{FF2B5EF4-FFF2-40B4-BE49-F238E27FC236}">
                <a16:creationId xmlns:a16="http://schemas.microsoft.com/office/drawing/2014/main" id="{7FEFB973-E4F0-4708-B738-A5ABD8BF09B6}"/>
              </a:ext>
            </a:extLst>
          </p:cNvPr>
          <p:cNvSpPr txBox="1"/>
          <p:nvPr/>
        </p:nvSpPr>
        <p:spPr>
          <a:xfrm>
            <a:off x="245096" y="1051091"/>
            <a:ext cx="4206240" cy="5394960"/>
          </a:xfrm>
          <a:prstGeom prst="rect">
            <a:avLst/>
          </a:prstGeom>
          <a:noFill/>
          <a:ln w="12700">
            <a:solidFill>
              <a:schemeClr val="tx1"/>
            </a:solidFill>
          </a:ln>
        </p:spPr>
        <p:txBody>
          <a:bodyPr wrap="square" rtlCol="0">
            <a:spAutoFit/>
          </a:bodyPr>
          <a:lstStyle/>
          <a:p>
            <a:r>
              <a:rPr lang="en-US" sz="900" b="1" dirty="0">
                <a:latin typeface="Courier New" panose="02070309020205020404" pitchFamily="49" charset="0"/>
                <a:cs typeface="Courier New" panose="02070309020205020404" pitchFamily="49" charset="0"/>
              </a:rPr>
              <a:t>data waterfall1;</a:t>
            </a:r>
          </a:p>
          <a:p>
            <a:r>
              <a:rPr lang="en-US" sz="900" b="1" dirty="0">
                <a:latin typeface="Courier New" panose="02070309020205020404" pitchFamily="49" charset="0"/>
                <a:cs typeface="Courier New" panose="02070309020205020404" pitchFamily="49" charset="0"/>
              </a:rPr>
              <a:t>  set </a:t>
            </a:r>
            <a:r>
              <a:rPr lang="en-US" sz="900" b="1" dirty="0" err="1">
                <a:latin typeface="Courier New" panose="02070309020205020404" pitchFamily="49" charset="0"/>
                <a:cs typeface="Courier New" panose="02070309020205020404" pitchFamily="49" charset="0"/>
              </a:rPr>
              <a:t>s.customer_file_mod</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length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 $ 25.;</a:t>
            </a:r>
          </a:p>
          <a:p>
            <a:r>
              <a:rPr lang="en-US" sz="900" b="1" dirty="0">
                <a:solidFill>
                  <a:srgbClr val="FF0000"/>
                </a:solidFill>
                <a:latin typeface="Courier New" panose="02070309020205020404" pitchFamily="49" charset="0"/>
                <a:cs typeface="Courier New" panose="02070309020205020404" pitchFamily="49" charset="0"/>
              </a:rPr>
              <a:t>  if </a:t>
            </a:r>
            <a:r>
              <a:rPr lang="en-US" sz="900" b="1" dirty="0" err="1">
                <a:solidFill>
                  <a:srgbClr val="FF0000"/>
                </a:solidFill>
                <a:latin typeface="Courier New" panose="02070309020205020404" pitchFamily="49" charset="0"/>
                <a:cs typeface="Courier New" panose="02070309020205020404" pitchFamily="49" charset="0"/>
              </a:rPr>
              <a:t>email_not_provided</a:t>
            </a:r>
            <a:r>
              <a:rPr lang="en-US" sz="900" b="1" dirty="0">
                <a:solidFill>
                  <a:srgbClr val="FF0000"/>
                </a:solidFill>
                <a:latin typeface="Courier New" panose="02070309020205020404" pitchFamily="49" charset="0"/>
                <a:cs typeface="Courier New" panose="02070309020205020404" pitchFamily="49" charset="0"/>
              </a:rPr>
              <a:t>=1 then do;</a:t>
            </a:r>
          </a:p>
          <a:p>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exclusion_order</a:t>
            </a:r>
            <a:r>
              <a:rPr lang="en-US" sz="900" b="1" dirty="0">
                <a:solidFill>
                  <a:srgbClr val="FF0000"/>
                </a:solidFill>
                <a:latin typeface="Courier New" panose="02070309020205020404" pitchFamily="49" charset="0"/>
                <a:cs typeface="Courier New" panose="02070309020205020404" pitchFamily="49" charset="0"/>
              </a:rPr>
              <a:t>=1;</a:t>
            </a:r>
          </a:p>
          <a:p>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exclusion_desc</a:t>
            </a:r>
            <a:r>
              <a:rPr lang="en-US" sz="900" b="1" dirty="0">
                <a:solidFill>
                  <a:srgbClr val="FF0000"/>
                </a:solidFill>
                <a:latin typeface="Courier New" panose="02070309020205020404" pitchFamily="49" charset="0"/>
                <a:cs typeface="Courier New" panose="02070309020205020404" pitchFamily="49" charset="0"/>
              </a:rPr>
              <a:t>='email not provided';</a:t>
            </a:r>
          </a:p>
          <a:p>
            <a:r>
              <a:rPr lang="en-US" sz="900" b="1" dirty="0">
                <a:solidFill>
                  <a:srgbClr val="FF0000"/>
                </a:solidFill>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if </a:t>
            </a:r>
            <a:r>
              <a:rPr lang="en-US" sz="900" b="1" dirty="0" err="1">
                <a:latin typeface="Courier New" panose="02070309020205020404" pitchFamily="49" charset="0"/>
                <a:cs typeface="Courier New" panose="02070309020205020404" pitchFamily="49" charset="0"/>
              </a:rPr>
              <a:t>special_restrictions</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=2;</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a:t>
            </a:r>
            <a:r>
              <a:rPr lang="en-US" sz="900" b="1" dirty="0" err="1">
                <a:latin typeface="Courier New" panose="02070309020205020404" pitchFamily="49" charset="0"/>
                <a:cs typeface="Courier New" panose="02070309020205020404" pitchFamily="49" charset="0"/>
              </a:rPr>
              <a:t>special_restrictions</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if </a:t>
            </a:r>
            <a:r>
              <a:rPr lang="en-US" sz="900" b="1" dirty="0" err="1">
                <a:latin typeface="Courier New" panose="02070309020205020404" pitchFamily="49" charset="0"/>
                <a:cs typeface="Courier New" panose="02070309020205020404" pitchFamily="49" charset="0"/>
              </a:rPr>
              <a:t>premier_customer</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=3;</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='premier customer';</a:t>
            </a:r>
          </a:p>
          <a:p>
            <a:r>
              <a:rPr lang="en-US" sz="900" b="1" dirty="0">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if </a:t>
            </a:r>
            <a:r>
              <a:rPr lang="en-US" sz="900" b="1" dirty="0" err="1">
                <a:latin typeface="Courier New" panose="02070309020205020404" pitchFamily="49" charset="0"/>
                <a:cs typeface="Courier New" panose="02070309020205020404" pitchFamily="49" charset="0"/>
              </a:rPr>
              <a:t>not_homeowner</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=4;</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='not homeowner';</a:t>
            </a:r>
          </a:p>
          <a:p>
            <a:r>
              <a:rPr lang="en-US" sz="900" b="1" dirty="0">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if </a:t>
            </a:r>
            <a:r>
              <a:rPr lang="en-US" sz="900" b="1" dirty="0" err="1">
                <a:latin typeface="Courier New" panose="02070309020205020404" pitchFamily="49" charset="0"/>
                <a:cs typeface="Courier New" panose="02070309020205020404" pitchFamily="49" charset="0"/>
              </a:rPr>
              <a:t>credit_score_exclude</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=5;</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='low credit score';</a:t>
            </a:r>
          </a:p>
          <a:p>
            <a:r>
              <a:rPr lang="en-US" sz="900" b="1" dirty="0">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if </a:t>
            </a:r>
            <a:r>
              <a:rPr lang="en-US" sz="900" b="1" dirty="0" err="1">
                <a:latin typeface="Courier New" panose="02070309020205020404" pitchFamily="49" charset="0"/>
                <a:cs typeface="Courier New" panose="02070309020205020404" pitchFamily="49" charset="0"/>
              </a:rPr>
              <a:t>income_exclude</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=6;</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='low income';</a:t>
            </a:r>
          </a:p>
          <a:p>
            <a:r>
              <a:rPr lang="en-US" sz="900" b="1" dirty="0">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=7;</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='do not exclude';</a:t>
            </a:r>
          </a:p>
          <a:p>
            <a:r>
              <a:rPr lang="en-US" sz="900" b="1" dirty="0">
                <a:latin typeface="Courier New" panose="02070309020205020404" pitchFamily="49" charset="0"/>
                <a:cs typeface="Courier New" panose="02070309020205020404" pitchFamily="49" charset="0"/>
              </a:rPr>
              <a:t>  end;</a:t>
            </a:r>
          </a:p>
          <a:p>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exclusion_count</a:t>
            </a:r>
            <a:r>
              <a:rPr lang="en-US" sz="900" b="1" dirty="0">
                <a:solidFill>
                  <a:srgbClr val="FF0000"/>
                </a:solidFill>
                <a:latin typeface="Courier New" panose="02070309020205020404" pitchFamily="49" charset="0"/>
                <a:cs typeface="Courier New" panose="02070309020205020404" pitchFamily="49" charset="0"/>
              </a:rPr>
              <a:t>=sum(</a:t>
            </a:r>
            <a:r>
              <a:rPr lang="en-US" sz="900" b="1" dirty="0" err="1">
                <a:solidFill>
                  <a:srgbClr val="FF0000"/>
                </a:solidFill>
                <a:latin typeface="Courier New" panose="02070309020205020404" pitchFamily="49" charset="0"/>
                <a:cs typeface="Courier New" panose="02070309020205020404" pitchFamily="49" charset="0"/>
              </a:rPr>
              <a:t>email_not_provided</a:t>
            </a:r>
            <a:r>
              <a:rPr lang="en-US" sz="900" b="1" dirty="0">
                <a:solidFill>
                  <a:srgbClr val="FF0000"/>
                </a:solidFill>
                <a:latin typeface="Courier New" panose="02070309020205020404" pitchFamily="49" charset="0"/>
                <a:cs typeface="Courier New" panose="02070309020205020404" pitchFamily="49" charset="0"/>
              </a:rPr>
              <a:t>, </a:t>
            </a:r>
          </a:p>
          <a:p>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special_restrictions</a:t>
            </a:r>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premier_customer</a:t>
            </a:r>
            <a:r>
              <a:rPr lang="en-US" sz="900" b="1" dirty="0">
                <a:solidFill>
                  <a:srgbClr val="FF0000"/>
                </a:solidFill>
                <a:latin typeface="Courier New" panose="02070309020205020404" pitchFamily="49" charset="0"/>
                <a:cs typeface="Courier New" panose="02070309020205020404" pitchFamily="49" charset="0"/>
              </a:rPr>
              <a:t>,</a:t>
            </a:r>
          </a:p>
          <a:p>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not_homeowner</a:t>
            </a:r>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credit_score_exclude</a:t>
            </a:r>
            <a:r>
              <a:rPr lang="en-US" sz="900" b="1" dirty="0">
                <a:solidFill>
                  <a:srgbClr val="FF0000"/>
                </a:solidFill>
                <a:latin typeface="Courier New" panose="02070309020205020404" pitchFamily="49" charset="0"/>
                <a:cs typeface="Courier New" panose="02070309020205020404" pitchFamily="49" charset="0"/>
              </a:rPr>
              <a:t>,</a:t>
            </a:r>
          </a:p>
          <a:p>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income_exclude</a:t>
            </a:r>
            <a:r>
              <a:rPr lang="en-US" sz="900" b="1" dirty="0">
                <a:solidFill>
                  <a:srgbClr val="FF0000"/>
                </a:solidFill>
                <a:latin typeface="Courier New" panose="02070309020205020404" pitchFamily="49" charset="0"/>
                <a:cs typeface="Courier New" panose="02070309020205020404" pitchFamily="49" charset="0"/>
              </a:rPr>
              <a:t>);</a:t>
            </a:r>
          </a:p>
          <a:p>
            <a:r>
              <a:rPr lang="en-US" sz="900" b="1" dirty="0">
                <a:solidFill>
                  <a:srgbClr val="FF0000"/>
                </a:solidFill>
                <a:latin typeface="Courier New" panose="02070309020205020404" pitchFamily="49" charset="0"/>
                <a:cs typeface="Courier New" panose="02070309020205020404" pitchFamily="49" charset="0"/>
              </a:rPr>
              <a:t>  if </a:t>
            </a:r>
            <a:r>
              <a:rPr lang="en-US" sz="900" b="1" dirty="0" err="1">
                <a:solidFill>
                  <a:srgbClr val="FF0000"/>
                </a:solidFill>
                <a:latin typeface="Courier New" panose="02070309020205020404" pitchFamily="49" charset="0"/>
                <a:cs typeface="Courier New" panose="02070309020205020404" pitchFamily="49" charset="0"/>
              </a:rPr>
              <a:t>exclusion_count</a:t>
            </a:r>
            <a:r>
              <a:rPr lang="en-US" sz="900" b="1" dirty="0">
                <a:solidFill>
                  <a:srgbClr val="FF0000"/>
                </a:solidFill>
                <a:latin typeface="Courier New" panose="02070309020205020404" pitchFamily="49" charset="0"/>
                <a:cs typeface="Courier New" panose="02070309020205020404" pitchFamily="49" charset="0"/>
              </a:rPr>
              <a:t>=1</a:t>
            </a:r>
          </a:p>
          <a:p>
            <a:r>
              <a:rPr lang="en-US" sz="900" b="1" dirty="0">
                <a:solidFill>
                  <a:srgbClr val="FF0000"/>
                </a:solidFill>
                <a:latin typeface="Courier New" panose="02070309020205020404" pitchFamily="49" charset="0"/>
                <a:cs typeface="Courier New" panose="02070309020205020404" pitchFamily="49" charset="0"/>
              </a:rPr>
              <a:t>    then </a:t>
            </a:r>
            <a:r>
              <a:rPr lang="en-US" sz="900" b="1" dirty="0" err="1">
                <a:solidFill>
                  <a:srgbClr val="FF0000"/>
                </a:solidFill>
                <a:latin typeface="Courier New" panose="02070309020205020404" pitchFamily="49" charset="0"/>
                <a:cs typeface="Courier New" panose="02070309020205020404" pitchFamily="49" charset="0"/>
              </a:rPr>
              <a:t>exactly_one_excl</a:t>
            </a:r>
            <a:r>
              <a:rPr lang="en-US" sz="900" b="1" dirty="0">
                <a:solidFill>
                  <a:srgbClr val="FF0000"/>
                </a:solidFill>
                <a:latin typeface="Courier New" panose="02070309020205020404" pitchFamily="49" charset="0"/>
                <a:cs typeface="Courier New" panose="02070309020205020404" pitchFamily="49" charset="0"/>
              </a:rPr>
              <a:t>=1;</a:t>
            </a:r>
          </a:p>
          <a:p>
            <a:r>
              <a:rPr lang="en-US" sz="900" b="1" dirty="0">
                <a:solidFill>
                  <a:srgbClr val="FF0000"/>
                </a:solidFill>
                <a:latin typeface="Courier New" panose="02070309020205020404" pitchFamily="49" charset="0"/>
                <a:cs typeface="Courier New" panose="02070309020205020404" pitchFamily="49" charset="0"/>
              </a:rPr>
              <a:t>    else </a:t>
            </a:r>
            <a:r>
              <a:rPr lang="en-US" sz="900" b="1" dirty="0" err="1">
                <a:solidFill>
                  <a:srgbClr val="FF0000"/>
                </a:solidFill>
                <a:latin typeface="Courier New" panose="02070309020205020404" pitchFamily="49" charset="0"/>
                <a:cs typeface="Courier New" panose="02070309020205020404" pitchFamily="49" charset="0"/>
              </a:rPr>
              <a:t>exactly_one_excl</a:t>
            </a:r>
            <a:r>
              <a:rPr lang="en-US" sz="900" b="1" dirty="0">
                <a:solidFill>
                  <a:srgbClr val="FF0000"/>
                </a:solidFill>
                <a:latin typeface="Courier New" panose="02070309020205020404" pitchFamily="49" charset="0"/>
                <a:cs typeface="Courier New" panose="02070309020205020404" pitchFamily="49" charset="0"/>
              </a:rPr>
              <a:t>=0;</a:t>
            </a:r>
          </a:p>
          <a:p>
            <a:r>
              <a:rPr lang="en-US" sz="900" b="1" dirty="0">
                <a:latin typeface="Courier New" panose="02070309020205020404" pitchFamily="49" charset="0"/>
                <a:cs typeface="Courier New" panose="02070309020205020404" pitchFamily="49" charset="0"/>
              </a:rPr>
              <a:t>run;</a:t>
            </a:r>
          </a:p>
        </p:txBody>
      </p:sp>
      <p:sp>
        <p:nvSpPr>
          <p:cNvPr id="7" name="TextBox 6">
            <a:extLst>
              <a:ext uri="{FF2B5EF4-FFF2-40B4-BE49-F238E27FC236}">
                <a16:creationId xmlns:a16="http://schemas.microsoft.com/office/drawing/2014/main" id="{4C54B514-F3B3-4F7B-8974-ABBD6E0A2D61}"/>
              </a:ext>
            </a:extLst>
          </p:cNvPr>
          <p:cNvSpPr txBox="1"/>
          <p:nvPr/>
        </p:nvSpPr>
        <p:spPr>
          <a:xfrm>
            <a:off x="4611275" y="1050387"/>
            <a:ext cx="4206240" cy="5394960"/>
          </a:xfrm>
          <a:prstGeom prst="rect">
            <a:avLst/>
          </a:prstGeom>
          <a:noFill/>
          <a:ln w="12700">
            <a:solidFill>
              <a:schemeClr val="tx1"/>
            </a:solidFill>
          </a:ln>
        </p:spPr>
        <p:txBody>
          <a:bodyPr wrap="square" rtlCol="0">
            <a:spAutoFit/>
          </a:bodyPr>
          <a:lstStyle/>
          <a:p>
            <a:r>
              <a:rPr lang="en-US" sz="900" b="1" dirty="0">
                <a:latin typeface="Courier New" panose="02070309020205020404" pitchFamily="49" charset="0"/>
                <a:cs typeface="Courier New" panose="02070309020205020404" pitchFamily="49" charset="0"/>
              </a:rPr>
              <a:t>data waterfall2;</a:t>
            </a:r>
          </a:p>
          <a:p>
            <a:r>
              <a:rPr lang="en-US" sz="900" b="1" dirty="0">
                <a:latin typeface="Courier New" panose="02070309020205020404" pitchFamily="49" charset="0"/>
                <a:cs typeface="Courier New" panose="02070309020205020404" pitchFamily="49" charset="0"/>
              </a:rPr>
              <a:t>  set </a:t>
            </a:r>
            <a:r>
              <a:rPr lang="en-US" sz="900" b="1" dirty="0" err="1">
                <a:latin typeface="Courier New" panose="02070309020205020404" pitchFamily="49" charset="0"/>
                <a:cs typeface="Courier New" panose="02070309020205020404" pitchFamily="49" charset="0"/>
              </a:rPr>
              <a:t>s.customer_file_mod</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length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 $ 25.;</a:t>
            </a:r>
          </a:p>
          <a:p>
            <a:r>
              <a:rPr lang="en-US" sz="900" b="1" dirty="0">
                <a:latin typeface="Courier New" panose="02070309020205020404" pitchFamily="49" charset="0"/>
                <a:cs typeface="Courier New" panose="02070309020205020404" pitchFamily="49" charset="0"/>
              </a:rPr>
              <a:t>  if </a:t>
            </a:r>
            <a:r>
              <a:rPr lang="en-US" sz="900" b="1" dirty="0" err="1">
                <a:latin typeface="Courier New" panose="02070309020205020404" pitchFamily="49" charset="0"/>
                <a:cs typeface="Courier New" panose="02070309020205020404" pitchFamily="49" charset="0"/>
              </a:rPr>
              <a:t>special_restrictions</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=1;</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a:t>
            </a:r>
            <a:r>
              <a:rPr lang="en-US" sz="900" b="1" dirty="0" err="1">
                <a:latin typeface="Courier New" panose="02070309020205020404" pitchFamily="49" charset="0"/>
                <a:cs typeface="Courier New" panose="02070309020205020404" pitchFamily="49" charset="0"/>
              </a:rPr>
              <a:t>special_restrictions</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if </a:t>
            </a:r>
            <a:r>
              <a:rPr lang="en-US" sz="900" b="1" dirty="0" err="1">
                <a:latin typeface="Courier New" panose="02070309020205020404" pitchFamily="49" charset="0"/>
                <a:cs typeface="Courier New" panose="02070309020205020404" pitchFamily="49" charset="0"/>
              </a:rPr>
              <a:t>premier_customer</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=2;</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='premier customer';</a:t>
            </a:r>
          </a:p>
          <a:p>
            <a:r>
              <a:rPr lang="en-US" sz="900" b="1" dirty="0">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if </a:t>
            </a:r>
            <a:r>
              <a:rPr lang="en-US" sz="900" b="1" dirty="0" err="1">
                <a:latin typeface="Courier New" panose="02070309020205020404" pitchFamily="49" charset="0"/>
                <a:cs typeface="Courier New" panose="02070309020205020404" pitchFamily="49" charset="0"/>
              </a:rPr>
              <a:t>not_homeowner</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=3;</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='not homeowner';</a:t>
            </a:r>
          </a:p>
          <a:p>
            <a:r>
              <a:rPr lang="en-US" sz="900" b="1" dirty="0">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if </a:t>
            </a:r>
            <a:r>
              <a:rPr lang="en-US" sz="900" b="1" dirty="0" err="1">
                <a:latin typeface="Courier New" panose="02070309020205020404" pitchFamily="49" charset="0"/>
                <a:cs typeface="Courier New" panose="02070309020205020404" pitchFamily="49" charset="0"/>
              </a:rPr>
              <a:t>credit_score_exclude</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=4;</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='low credit score';</a:t>
            </a:r>
          </a:p>
          <a:p>
            <a:r>
              <a:rPr lang="en-US" sz="900" b="1" dirty="0">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if </a:t>
            </a:r>
            <a:r>
              <a:rPr lang="en-US" sz="900" b="1" dirty="0" err="1">
                <a:latin typeface="Courier New" panose="02070309020205020404" pitchFamily="49" charset="0"/>
                <a:cs typeface="Courier New" panose="02070309020205020404" pitchFamily="49" charset="0"/>
              </a:rPr>
              <a:t>income_exclude</a:t>
            </a:r>
            <a:r>
              <a:rPr lang="en-US" sz="900" b="1" dirty="0">
                <a:latin typeface="Courier New" panose="02070309020205020404" pitchFamily="49" charset="0"/>
                <a:cs typeface="Courier New" panose="02070309020205020404" pitchFamily="49" charset="0"/>
              </a:rPr>
              <a:t>=1 then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=5;</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='low income';</a:t>
            </a:r>
          </a:p>
          <a:p>
            <a:r>
              <a:rPr lang="en-US" sz="900" b="1" dirty="0">
                <a:latin typeface="Courier New" panose="02070309020205020404" pitchFamily="49" charset="0"/>
                <a:cs typeface="Courier New" panose="02070309020205020404" pitchFamily="49" charset="0"/>
              </a:rPr>
              <a:t>  end;</a:t>
            </a:r>
          </a:p>
          <a:p>
            <a:r>
              <a:rPr lang="en-US" sz="900" b="1" dirty="0">
                <a:solidFill>
                  <a:srgbClr val="FF0000"/>
                </a:solidFill>
                <a:latin typeface="Courier New" panose="02070309020205020404" pitchFamily="49" charset="0"/>
                <a:cs typeface="Courier New" panose="02070309020205020404" pitchFamily="49" charset="0"/>
              </a:rPr>
              <a:t>  else if </a:t>
            </a:r>
            <a:r>
              <a:rPr lang="en-US" sz="900" b="1" dirty="0" err="1">
                <a:solidFill>
                  <a:srgbClr val="FF0000"/>
                </a:solidFill>
                <a:latin typeface="Courier New" panose="02070309020205020404" pitchFamily="49" charset="0"/>
                <a:cs typeface="Courier New" panose="02070309020205020404" pitchFamily="49" charset="0"/>
              </a:rPr>
              <a:t>email_not_provided</a:t>
            </a:r>
            <a:r>
              <a:rPr lang="en-US" sz="900" b="1" dirty="0">
                <a:solidFill>
                  <a:srgbClr val="FF0000"/>
                </a:solidFill>
                <a:latin typeface="Courier New" panose="02070309020205020404" pitchFamily="49" charset="0"/>
                <a:cs typeface="Courier New" panose="02070309020205020404" pitchFamily="49" charset="0"/>
              </a:rPr>
              <a:t> then do;</a:t>
            </a:r>
          </a:p>
          <a:p>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exclusion_order</a:t>
            </a:r>
            <a:r>
              <a:rPr lang="en-US" sz="900" b="1" dirty="0">
                <a:solidFill>
                  <a:srgbClr val="FF0000"/>
                </a:solidFill>
                <a:latin typeface="Courier New" panose="02070309020205020404" pitchFamily="49" charset="0"/>
                <a:cs typeface="Courier New" panose="02070309020205020404" pitchFamily="49" charset="0"/>
              </a:rPr>
              <a:t>=6;</a:t>
            </a:r>
          </a:p>
          <a:p>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exclusion_desc</a:t>
            </a:r>
            <a:r>
              <a:rPr lang="en-US" sz="900" b="1" dirty="0">
                <a:solidFill>
                  <a:srgbClr val="FF0000"/>
                </a:solidFill>
                <a:latin typeface="Courier New" panose="02070309020205020404" pitchFamily="49" charset="0"/>
                <a:cs typeface="Courier New" panose="02070309020205020404" pitchFamily="49" charset="0"/>
              </a:rPr>
              <a:t>='email not provided';</a:t>
            </a:r>
          </a:p>
          <a:p>
            <a:r>
              <a:rPr lang="en-US" sz="900" b="1" dirty="0">
                <a:latin typeface="Courier New" panose="02070309020205020404" pitchFamily="49" charset="0"/>
                <a:cs typeface="Courier New" panose="02070309020205020404" pitchFamily="49" charset="0"/>
              </a:rPr>
              <a:t> </a:t>
            </a:r>
            <a:r>
              <a:rPr lang="en-US" sz="900" b="1" dirty="0">
                <a:solidFill>
                  <a:srgbClr val="FF0000"/>
                </a:solidFill>
                <a:latin typeface="Courier New" panose="02070309020205020404" pitchFamily="49" charset="0"/>
                <a:cs typeface="Courier New" panose="02070309020205020404" pitchFamily="49" charset="0"/>
              </a:rPr>
              <a:t> end;</a:t>
            </a:r>
          </a:p>
          <a:p>
            <a:r>
              <a:rPr lang="en-US" sz="900" b="1" dirty="0">
                <a:latin typeface="Courier New" panose="02070309020205020404" pitchFamily="49" charset="0"/>
                <a:cs typeface="Courier New" panose="02070309020205020404" pitchFamily="49" charset="0"/>
              </a:rPr>
              <a:t>  else do;</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exclusion_order</a:t>
            </a:r>
            <a:r>
              <a:rPr lang="en-US" sz="900" b="1" dirty="0">
                <a:latin typeface="Courier New" panose="02070309020205020404" pitchFamily="49" charset="0"/>
                <a:cs typeface="Courier New" panose="02070309020205020404" pitchFamily="49" charset="0"/>
              </a:rPr>
              <a:t>=7;</a:t>
            </a:r>
          </a:p>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exclusion_desc</a:t>
            </a:r>
            <a:r>
              <a:rPr lang="en-US" sz="900" b="1" dirty="0">
                <a:latin typeface="Courier New" panose="02070309020205020404" pitchFamily="49" charset="0"/>
                <a:cs typeface="Courier New" panose="02070309020205020404" pitchFamily="49" charset="0"/>
              </a:rPr>
              <a:t>='do not exclude';</a:t>
            </a:r>
          </a:p>
          <a:p>
            <a:r>
              <a:rPr lang="en-US" sz="900" b="1" dirty="0">
                <a:latin typeface="Courier New" panose="02070309020205020404" pitchFamily="49" charset="0"/>
                <a:cs typeface="Courier New" panose="02070309020205020404" pitchFamily="49" charset="0"/>
              </a:rPr>
              <a:t>  end;</a:t>
            </a:r>
          </a:p>
          <a:p>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exclusion_count</a:t>
            </a:r>
            <a:r>
              <a:rPr lang="en-US" sz="900" b="1" dirty="0">
                <a:solidFill>
                  <a:srgbClr val="FF0000"/>
                </a:solidFill>
                <a:latin typeface="Courier New" panose="02070309020205020404" pitchFamily="49" charset="0"/>
                <a:cs typeface="Courier New" panose="02070309020205020404" pitchFamily="49" charset="0"/>
              </a:rPr>
              <a:t>=sum(</a:t>
            </a:r>
            <a:r>
              <a:rPr lang="en-US" sz="900" b="1" dirty="0" err="1">
                <a:solidFill>
                  <a:srgbClr val="FF0000"/>
                </a:solidFill>
                <a:latin typeface="Courier New" panose="02070309020205020404" pitchFamily="49" charset="0"/>
                <a:cs typeface="Courier New" panose="02070309020205020404" pitchFamily="49" charset="0"/>
              </a:rPr>
              <a:t>email_not_provided</a:t>
            </a:r>
            <a:r>
              <a:rPr lang="en-US" sz="900" b="1" dirty="0">
                <a:solidFill>
                  <a:srgbClr val="FF0000"/>
                </a:solidFill>
                <a:latin typeface="Courier New" panose="02070309020205020404" pitchFamily="49" charset="0"/>
                <a:cs typeface="Courier New" panose="02070309020205020404" pitchFamily="49" charset="0"/>
              </a:rPr>
              <a:t>,</a:t>
            </a:r>
          </a:p>
          <a:p>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special_restrictions</a:t>
            </a:r>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premier_customer</a:t>
            </a:r>
            <a:r>
              <a:rPr lang="en-US" sz="900" b="1" dirty="0">
                <a:solidFill>
                  <a:srgbClr val="FF0000"/>
                </a:solidFill>
                <a:latin typeface="Courier New" panose="02070309020205020404" pitchFamily="49" charset="0"/>
                <a:cs typeface="Courier New" panose="02070309020205020404" pitchFamily="49" charset="0"/>
              </a:rPr>
              <a:t>,</a:t>
            </a:r>
          </a:p>
          <a:p>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not_homeowner</a:t>
            </a:r>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credit_score_exclude</a:t>
            </a:r>
            <a:r>
              <a:rPr lang="en-US" sz="900" b="1" dirty="0">
                <a:solidFill>
                  <a:srgbClr val="FF0000"/>
                </a:solidFill>
                <a:latin typeface="Courier New" panose="02070309020205020404" pitchFamily="49" charset="0"/>
                <a:cs typeface="Courier New" panose="02070309020205020404" pitchFamily="49" charset="0"/>
              </a:rPr>
              <a:t>,</a:t>
            </a:r>
          </a:p>
          <a:p>
            <a:r>
              <a:rPr lang="en-US" sz="900" b="1" dirty="0">
                <a:solidFill>
                  <a:srgbClr val="FF0000"/>
                </a:solidFill>
                <a:latin typeface="Courier New" panose="02070309020205020404" pitchFamily="49" charset="0"/>
                <a:cs typeface="Courier New" panose="02070309020205020404" pitchFamily="49" charset="0"/>
              </a:rPr>
              <a:t>    </a:t>
            </a:r>
            <a:r>
              <a:rPr lang="en-US" sz="900" b="1" dirty="0" err="1">
                <a:solidFill>
                  <a:srgbClr val="FF0000"/>
                </a:solidFill>
                <a:latin typeface="Courier New" panose="02070309020205020404" pitchFamily="49" charset="0"/>
                <a:cs typeface="Courier New" panose="02070309020205020404" pitchFamily="49" charset="0"/>
              </a:rPr>
              <a:t>income_exclude</a:t>
            </a:r>
            <a:r>
              <a:rPr lang="en-US" sz="900" b="1" dirty="0">
                <a:solidFill>
                  <a:srgbClr val="FF0000"/>
                </a:solidFill>
                <a:latin typeface="Courier New" panose="02070309020205020404" pitchFamily="49" charset="0"/>
                <a:cs typeface="Courier New" panose="02070309020205020404" pitchFamily="49" charset="0"/>
              </a:rPr>
              <a:t>);</a:t>
            </a:r>
          </a:p>
          <a:p>
            <a:r>
              <a:rPr lang="en-US" sz="900" b="1" dirty="0">
                <a:solidFill>
                  <a:srgbClr val="FF0000"/>
                </a:solidFill>
                <a:latin typeface="Courier New" panose="02070309020205020404" pitchFamily="49" charset="0"/>
                <a:cs typeface="Courier New" panose="02070309020205020404" pitchFamily="49" charset="0"/>
              </a:rPr>
              <a:t>  if </a:t>
            </a:r>
            <a:r>
              <a:rPr lang="en-US" sz="900" b="1" dirty="0" err="1">
                <a:solidFill>
                  <a:srgbClr val="FF0000"/>
                </a:solidFill>
                <a:latin typeface="Courier New" panose="02070309020205020404" pitchFamily="49" charset="0"/>
                <a:cs typeface="Courier New" panose="02070309020205020404" pitchFamily="49" charset="0"/>
              </a:rPr>
              <a:t>exclusion_count</a:t>
            </a:r>
            <a:r>
              <a:rPr lang="en-US" sz="900" b="1" dirty="0">
                <a:solidFill>
                  <a:srgbClr val="FF0000"/>
                </a:solidFill>
                <a:latin typeface="Courier New" panose="02070309020205020404" pitchFamily="49" charset="0"/>
                <a:cs typeface="Courier New" panose="02070309020205020404" pitchFamily="49" charset="0"/>
              </a:rPr>
              <a:t>=1</a:t>
            </a:r>
          </a:p>
          <a:p>
            <a:r>
              <a:rPr lang="en-US" sz="900" b="1" dirty="0">
                <a:solidFill>
                  <a:srgbClr val="FF0000"/>
                </a:solidFill>
                <a:latin typeface="Courier New" panose="02070309020205020404" pitchFamily="49" charset="0"/>
                <a:cs typeface="Courier New" panose="02070309020205020404" pitchFamily="49" charset="0"/>
              </a:rPr>
              <a:t>    then </a:t>
            </a:r>
            <a:r>
              <a:rPr lang="en-US" sz="900" b="1" dirty="0" err="1">
                <a:solidFill>
                  <a:srgbClr val="FF0000"/>
                </a:solidFill>
                <a:latin typeface="Courier New" panose="02070309020205020404" pitchFamily="49" charset="0"/>
                <a:cs typeface="Courier New" panose="02070309020205020404" pitchFamily="49" charset="0"/>
              </a:rPr>
              <a:t>exactly_one_excl</a:t>
            </a:r>
            <a:r>
              <a:rPr lang="en-US" sz="900" b="1" dirty="0">
                <a:solidFill>
                  <a:srgbClr val="FF0000"/>
                </a:solidFill>
                <a:latin typeface="Courier New" panose="02070309020205020404" pitchFamily="49" charset="0"/>
                <a:cs typeface="Courier New" panose="02070309020205020404" pitchFamily="49" charset="0"/>
              </a:rPr>
              <a:t>=1;</a:t>
            </a:r>
          </a:p>
          <a:p>
            <a:r>
              <a:rPr lang="en-US" sz="900" b="1" dirty="0">
                <a:solidFill>
                  <a:srgbClr val="FF0000"/>
                </a:solidFill>
                <a:latin typeface="Courier New" panose="02070309020205020404" pitchFamily="49" charset="0"/>
                <a:cs typeface="Courier New" panose="02070309020205020404" pitchFamily="49" charset="0"/>
              </a:rPr>
              <a:t>    else </a:t>
            </a:r>
            <a:r>
              <a:rPr lang="en-US" sz="900" b="1" dirty="0" err="1">
                <a:solidFill>
                  <a:srgbClr val="FF0000"/>
                </a:solidFill>
                <a:latin typeface="Courier New" panose="02070309020205020404" pitchFamily="49" charset="0"/>
                <a:cs typeface="Courier New" panose="02070309020205020404" pitchFamily="49" charset="0"/>
              </a:rPr>
              <a:t>exactly_one_excl</a:t>
            </a:r>
            <a:r>
              <a:rPr lang="en-US" sz="900" b="1" dirty="0">
                <a:solidFill>
                  <a:srgbClr val="FF0000"/>
                </a:solidFill>
                <a:latin typeface="Courier New" panose="02070309020205020404" pitchFamily="49" charset="0"/>
                <a:cs typeface="Courier New" panose="02070309020205020404" pitchFamily="49" charset="0"/>
              </a:rPr>
              <a:t>=0;</a:t>
            </a:r>
          </a:p>
          <a:p>
            <a:r>
              <a:rPr lang="en-US" sz="900" b="1" dirty="0">
                <a:latin typeface="Courier New" panose="02070309020205020404" pitchFamily="49" charset="0"/>
                <a:cs typeface="Courier New" panose="02070309020205020404" pitchFamily="49" charset="0"/>
              </a:rPr>
              <a:t>run;</a:t>
            </a:r>
          </a:p>
        </p:txBody>
      </p:sp>
      <p:sp>
        <p:nvSpPr>
          <p:cNvPr id="3" name="Arrow: Right 2">
            <a:extLst>
              <a:ext uri="{FF2B5EF4-FFF2-40B4-BE49-F238E27FC236}">
                <a16:creationId xmlns:a16="http://schemas.microsoft.com/office/drawing/2014/main" id="{FA5C3418-3C01-47BF-9C85-EC1A05533A7C}"/>
              </a:ext>
            </a:extLst>
          </p:cNvPr>
          <p:cNvSpPr/>
          <p:nvPr/>
        </p:nvSpPr>
        <p:spPr>
          <a:xfrm rot="3300000">
            <a:off x="2466666" y="2952286"/>
            <a:ext cx="2925060" cy="311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406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925</TotalTime>
  <Words>5861</Words>
  <Application>Microsoft Office PowerPoint</Application>
  <PresentationFormat>Letter Paper (8.5x11 in)</PresentationFormat>
  <Paragraphs>562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Courier New</vt:lpstr>
      <vt:lpstr>Times New Roman</vt:lpstr>
      <vt:lpstr>Office Theme</vt:lpstr>
      <vt:lpstr>Expanding Your Sales Funnel with SAS®</vt:lpstr>
      <vt:lpstr>Introduction</vt:lpstr>
      <vt:lpstr>The waterfall and/or the waterfall chart</vt:lpstr>
      <vt:lpstr>Our hypothetical business case</vt:lpstr>
      <vt:lpstr>Structuring the analytical data set</vt:lpstr>
      <vt:lpstr>Structuring the analytical data set (cont'd)</vt:lpstr>
      <vt:lpstr>Defining exclusion variables</vt:lpstr>
      <vt:lpstr>Creating the email waterfall code – applying the exclusion variables</vt:lpstr>
      <vt:lpstr>Exclusion order matters – a demonstration</vt:lpstr>
      <vt:lpstr>Exclusion order matters – a demonstration (cont'd)</vt:lpstr>
      <vt:lpstr>The general exclusion profile and the unique exclusion profile</vt:lpstr>
      <vt:lpstr>The general exclusion profile and the unique exclusion profile (cont'd)</vt:lpstr>
      <vt:lpstr>Steps to building your own waterfall code</vt:lpstr>
      <vt:lpstr>Steps to building your own waterfall code (cont'd)</vt:lpstr>
      <vt:lpstr>Our final waterfall for contact via email</vt:lpstr>
      <vt:lpstr>Exclusion profiles for waterfall3</vt:lpstr>
      <vt:lpstr>Our status thus far</vt:lpstr>
      <vt:lpstr>Appending financial data for opportunity sizing</vt:lpstr>
      <vt:lpstr>Exclusion profiles with financial information appended for sizing</vt:lpstr>
      <vt:lpstr>Sizing contact via direct mail without a direct mail waterfall</vt:lpstr>
      <vt:lpstr>Opportunity sizing direct mail vs email</vt:lpstr>
      <vt:lpstr>Our status thus far</vt:lpstr>
      <vt:lpstr>A closer look at the email sales exclusion by region</vt:lpstr>
      <vt:lpstr>Sizing a sales funnel expansion</vt:lpstr>
      <vt:lpstr>Sizing a sales funnel expansion (cont'd)</vt:lpstr>
      <vt:lpstr>Sizing a sales funnel expansion (cont'd)</vt:lpstr>
      <vt:lpstr>Final thoughts on sizing a sales funnel expansion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Dad</dc:creator>
  <cp:lastModifiedBy>Dad</cp:lastModifiedBy>
  <cp:revision>94</cp:revision>
  <dcterms:created xsi:type="dcterms:W3CDTF">2018-05-13T19:48:09Z</dcterms:created>
  <dcterms:modified xsi:type="dcterms:W3CDTF">2018-05-19T00:31:59Z</dcterms:modified>
</cp:coreProperties>
</file>